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561" r:id="rId3"/>
    <p:sldId id="472" r:id="rId4"/>
    <p:sldId id="453" r:id="rId5"/>
    <p:sldId id="381" r:id="rId6"/>
    <p:sldId id="544" r:id="rId7"/>
    <p:sldId id="412" r:id="rId8"/>
    <p:sldId id="547" r:id="rId9"/>
    <p:sldId id="548" r:id="rId10"/>
    <p:sldId id="407" r:id="rId11"/>
    <p:sldId id="409" r:id="rId12"/>
    <p:sldId id="422" r:id="rId13"/>
    <p:sldId id="432" r:id="rId14"/>
    <p:sldId id="493" r:id="rId15"/>
    <p:sldId id="491" r:id="rId16"/>
    <p:sldId id="492" r:id="rId17"/>
    <p:sldId id="494" r:id="rId18"/>
    <p:sldId id="539" r:id="rId19"/>
    <p:sldId id="479" r:id="rId20"/>
    <p:sldId id="478" r:id="rId21"/>
    <p:sldId id="532" r:id="rId22"/>
    <p:sldId id="558" r:id="rId23"/>
    <p:sldId id="480" r:id="rId24"/>
    <p:sldId id="468" r:id="rId25"/>
    <p:sldId id="469" r:id="rId26"/>
    <p:sldId id="486" r:id="rId27"/>
    <p:sldId id="4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3DF2C-B255-4880-8509-EFECAA334F76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65AB1-3C73-42BA-BB9B-431182692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4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A1AB4-2244-4222-AFA9-D91CD03D50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0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7E827228-8758-5037-98D7-CDED6297F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4251571A-EB0E-EB2C-8F2F-C1519DF36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10BB7D97-731E-3557-7562-6EEA0E420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3A107F-BA77-46E1-B4B3-3453F1ED7A0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A1AB4-2244-4222-AFA9-D91CD03D50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1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990B-E54B-F643-0F92-4422A5309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ED2EE-A627-FD1E-A8BD-25D4655DD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2CAA0-C58E-5D6B-7CE0-5714BF909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3C90-6722-4EFC-9756-43E31649422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A9E4C-5087-B90B-A9B4-150B7439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F26CF-1098-958A-CB15-4D04DC0C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1116-02C5-41AD-99D4-ECCAB8A5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3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8F84C-8F71-3CC6-638B-725BFEE1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B9DD5-0F17-12E1-980B-F4D011792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C2539-762A-8219-58A2-74DC5E5EA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3C90-6722-4EFC-9756-43E31649422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B01F6-61F2-94D7-36E4-2B3F4E4B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3254E-2541-65DB-E50C-22DF532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1116-02C5-41AD-99D4-ECCAB8A5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5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F1856D-9FE8-464E-748D-9EC25B47A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75D59A-5541-7590-46D2-6DE5CF8C9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2CCD2-E3DB-2335-91BD-3E1B727F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3C90-6722-4EFC-9756-43E31649422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B28A5-A5EF-9BEC-3D96-B7201656F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D700E-9A9E-64D0-5498-91949FAC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1116-02C5-41AD-99D4-ECCAB8A5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7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4085-2193-3AEE-4BD3-4D4F165F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3DE61-798D-A39C-E8D7-F00A27D84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36541-E508-B78C-5EAA-9678B33D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3C90-6722-4EFC-9756-43E31649422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73EE6-2F68-9C93-9244-CC200DAA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140F3-F71C-A982-DB29-F7CA5E36E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1116-02C5-41AD-99D4-ECCAB8A5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4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34B1-4D83-4EAA-80D2-FFC2BBAF1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F2A46-DADF-1D41-5AB1-5F92FDBD5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94F35-6EFE-82EF-06C6-514B3A18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3C90-6722-4EFC-9756-43E31649422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7F6E8-92D2-BDDC-436C-701AD75D2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3A3C4-574B-414F-22C0-D8D06E5E0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1116-02C5-41AD-99D4-ECCAB8A5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6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47F9D-45ED-3F6D-5D59-362B5EEB4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FF927-9381-6C02-3B2F-35FB762EA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6FEAF-E9CD-7B65-4A38-774B8DE98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58F8B-E7C5-0083-AD48-363D5E66D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3C90-6722-4EFC-9756-43E31649422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D645E-5FE0-BDFA-95F7-D8E2241F5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A09FF-AC14-2EF7-3EA9-551A553F6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1116-02C5-41AD-99D4-ECCAB8A5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590B-FD42-44F3-1511-E7AF9FA6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5C1E1-C626-8A23-E04F-DCA9AD0CD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7263F-AC85-316F-06C8-E0DFF4244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C829F-1089-BC89-A0EF-315B9CA65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FBDBB-E081-1BFD-FC60-B6A6035F0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73F075-373F-4A4B-ED62-5BE9CB75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3C90-6722-4EFC-9756-43E31649422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DD5EA-8EBB-B135-B8EB-40B5E538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D0BB59-DDC0-D57A-35A6-53ACA9BD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1116-02C5-41AD-99D4-ECCAB8A5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5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AD7A8-8EF3-0219-C50D-CA3C9275E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C71D43-0568-3952-9335-47495B2F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3C90-6722-4EFC-9756-43E31649422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01C91E-12AA-C797-B082-E3ABF80E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CD130-0C9C-5A3A-9C35-484CE92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1116-02C5-41AD-99D4-ECCAB8A5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7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235D83-8455-98F0-E088-27A6C90C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3C90-6722-4EFC-9756-43E31649422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48CF2-F355-884C-DD30-58C57183A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2781B-2329-4DB7-4952-DDF4B131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1116-02C5-41AD-99D4-ECCAB8A5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9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36E1F-1127-54A6-FAA9-AE011E784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6B43A-C83E-2A57-0C53-EAF9F076B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22936-8ECF-07AC-764B-8B5AC8B86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F3B8B-EEF1-84B3-8489-B1673EB73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3C90-6722-4EFC-9756-43E31649422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877C7-DE87-4024-100C-5493DB3E5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E8A58-D0EB-E8EA-0268-AC7A3EED7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1116-02C5-41AD-99D4-ECCAB8A5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7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DA5AA-DB00-FEA3-7F77-E16CB2665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F0DB29-8B16-FE78-7090-BD7829055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6DF6A-8D62-6697-13D9-051AD6F88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03EF1-70A4-021C-7682-4D2256B6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3C90-6722-4EFC-9756-43E31649422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4887A-7666-EA47-F3DB-032DAA29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FD0E6-96C0-BF07-8726-B0A0B514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1116-02C5-41AD-99D4-ECCAB8A5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3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6984F3-04EC-8F11-7E50-940C99CD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F381C-C608-3B71-AAF7-626A72C37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9C8FC-CB61-8F3B-6E7E-329F3471B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913C90-6722-4EFC-9756-43E31649422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FAF5F-EB47-CA35-7F55-357B35533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7B3D4-1232-7626-7B40-7A76E1C98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781116-02C5-41AD-99D4-ECCAB8A5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9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EF96-E49D-2796-9A13-C12BC9BCC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CE7D7-FC2A-603F-4B37-B68475CD8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A41374-3BF5-570F-ABF7-F64FEC3DBE08}"/>
              </a:ext>
            </a:extLst>
          </p:cNvPr>
          <p:cNvGrpSpPr/>
          <p:nvPr/>
        </p:nvGrpSpPr>
        <p:grpSpPr>
          <a:xfrm>
            <a:off x="-157480" y="22860"/>
            <a:ext cx="12547600" cy="6972300"/>
            <a:chOff x="12650732" y="1322529"/>
            <a:chExt cx="6559019" cy="5110821"/>
          </a:xfrm>
        </p:grpSpPr>
        <p:pic>
          <p:nvPicPr>
            <p:cNvPr id="8" name="Picture 1">
              <a:extLst>
                <a:ext uri="{FF2B5EF4-FFF2-40B4-BE49-F238E27FC236}">
                  <a16:creationId xmlns:a16="http://schemas.microsoft.com/office/drawing/2014/main" id="{54F4EB4E-3B67-6B4D-1CEF-FD9B54F43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46" r="9446"/>
            <a:stretch/>
          </p:blipFill>
          <p:spPr bwMode="auto">
            <a:xfrm>
              <a:off x="12650733" y="1322529"/>
              <a:ext cx="6559018" cy="51108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A65FAE-9EAC-411D-5149-8CD8343B9765}"/>
                </a:ext>
              </a:extLst>
            </p:cNvPr>
            <p:cNvSpPr/>
            <p:nvPr/>
          </p:nvSpPr>
          <p:spPr>
            <a:xfrm>
              <a:off x="12650732" y="1322529"/>
              <a:ext cx="6559019" cy="4804434"/>
            </a:xfrm>
            <a:prstGeom prst="rect">
              <a:avLst/>
            </a:prstGeom>
            <a:gradFill flip="none" rotWithShape="1">
              <a:gsLst>
                <a:gs pos="0">
                  <a:srgbClr val="EEECE1"/>
                </a:gs>
                <a:gs pos="76000">
                  <a:srgbClr val="EEECE1"/>
                </a:gs>
                <a:gs pos="34000">
                  <a:schemeClr val="bg1">
                    <a:alpha val="33000"/>
                  </a:schemeClr>
                </a:gs>
                <a:gs pos="61000">
                  <a:srgbClr val="EEECE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5CDC13BF-6759-C6C9-0CE0-C08AF91D746E}"/>
              </a:ext>
            </a:extLst>
          </p:cNvPr>
          <p:cNvSpPr txBox="1">
            <a:spLocks/>
          </p:cNvSpPr>
          <p:nvPr/>
        </p:nvSpPr>
        <p:spPr>
          <a:xfrm>
            <a:off x="250624" y="1818948"/>
            <a:ext cx="7327106" cy="41845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br>
              <a:rPr lang="en-US" altLang="en-US" sz="3600" b="1" dirty="0">
                <a:latin typeface="Abadi" panose="020B0604020104020204" pitchFamily="34" charset="0"/>
              </a:rPr>
            </a:br>
            <a:r>
              <a:rPr lang="en-US" altLang="en-US" sz="3600" b="1" dirty="0">
                <a:latin typeface="Abadi" panose="020B0604020104020204" pitchFamily="34" charset="0"/>
              </a:rPr>
              <a:t>PENYUSUNAN RISK PROFILE SATUAN USAHA </a:t>
            </a:r>
            <a:br>
              <a:rPr lang="en-US" altLang="en-US" sz="3600" b="1" dirty="0">
                <a:latin typeface="Abadi" panose="020B0604020104020204" pitchFamily="34" charset="0"/>
              </a:rPr>
            </a:br>
            <a:r>
              <a:rPr lang="en-US" altLang="en-US" sz="3600" b="1" dirty="0">
                <a:latin typeface="Abadi" panose="020B0604020104020204" pitchFamily="34" charset="0"/>
              </a:rPr>
              <a:t>UNIVERSITAS PADJADJARAN</a:t>
            </a:r>
          </a:p>
          <a:p>
            <a:endParaRPr lang="en-US" altLang="en-US" sz="3600" b="1" dirty="0">
              <a:latin typeface="Abadi" panose="020B0604020104020204" pitchFamily="34" charset="0"/>
            </a:endParaRPr>
          </a:p>
          <a:p>
            <a:r>
              <a:rPr lang="en-US" altLang="en-US" sz="2800" b="1" dirty="0" err="1">
                <a:latin typeface="Abadi" panose="020B0604020104020204" pitchFamily="34" charset="0"/>
              </a:rPr>
              <a:t>Jatinangor</a:t>
            </a:r>
            <a:r>
              <a:rPr lang="en-US" altLang="en-US" sz="2800" b="1" dirty="0">
                <a:latin typeface="Abadi" panose="020B0604020104020204" pitchFamily="34" charset="0"/>
              </a:rPr>
              <a:t>, 25 Juni 2026</a:t>
            </a:r>
          </a:p>
          <a:p>
            <a:endParaRPr lang="en-US" altLang="en-US" sz="2800" b="1" dirty="0">
              <a:latin typeface="Abadi" panose="020B0604020104020204" pitchFamily="34" charset="0"/>
            </a:endParaRPr>
          </a:p>
        </p:txBody>
      </p:sp>
      <p:pic>
        <p:nvPicPr>
          <p:cNvPr id="13" name="Picture 2" descr="Logo Unpad – Universitas Padjadjaran">
            <a:extLst>
              <a:ext uri="{FF2B5EF4-FFF2-40B4-BE49-F238E27FC236}">
                <a16:creationId xmlns:a16="http://schemas.microsoft.com/office/drawing/2014/main" id="{8B93CAD2-4E27-E608-33A4-44511C176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80" y="268465"/>
            <a:ext cx="1908515" cy="143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52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02;p31">
            <a:extLst>
              <a:ext uri="{FF2B5EF4-FFF2-40B4-BE49-F238E27FC236}">
                <a16:creationId xmlns:a16="http://schemas.microsoft.com/office/drawing/2014/main" id="{724C7CF5-3F16-1133-5495-C8AD57A6A11B}"/>
              </a:ext>
            </a:extLst>
          </p:cNvPr>
          <p:cNvSpPr/>
          <p:nvPr/>
        </p:nvSpPr>
        <p:spPr>
          <a:xfrm>
            <a:off x="2568860" y="945750"/>
            <a:ext cx="9230933" cy="90058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5000"/>
              <a:lumOff val="75000"/>
              <a:alpha val="3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Google Shape;402;p31">
            <a:extLst>
              <a:ext uri="{FF2B5EF4-FFF2-40B4-BE49-F238E27FC236}">
                <a16:creationId xmlns:a16="http://schemas.microsoft.com/office/drawing/2014/main" id="{AF0657DF-0566-6535-F579-B05346198C2F}"/>
              </a:ext>
            </a:extLst>
          </p:cNvPr>
          <p:cNvSpPr/>
          <p:nvPr/>
        </p:nvSpPr>
        <p:spPr>
          <a:xfrm>
            <a:off x="2656109" y="2103005"/>
            <a:ext cx="9097963" cy="61196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5000"/>
              <a:lumOff val="75000"/>
              <a:alpha val="3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Google Shape;402;p31">
            <a:extLst>
              <a:ext uri="{FF2B5EF4-FFF2-40B4-BE49-F238E27FC236}">
                <a16:creationId xmlns:a16="http://schemas.microsoft.com/office/drawing/2014/main" id="{3F3C32F5-050C-1281-6388-B7900F2578E7}"/>
              </a:ext>
            </a:extLst>
          </p:cNvPr>
          <p:cNvSpPr/>
          <p:nvPr/>
        </p:nvSpPr>
        <p:spPr>
          <a:xfrm>
            <a:off x="2533999" y="2925376"/>
            <a:ext cx="9265794" cy="306936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5000"/>
              <a:lumOff val="75000"/>
              <a:alpha val="3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18DAB-173B-F2C4-627F-D80F72C3B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852" y="911631"/>
            <a:ext cx="9301734" cy="1070521"/>
          </a:xfrm>
        </p:spPr>
        <p:txBody>
          <a:bodyPr>
            <a:normAutofit fontScale="85000" lnSpcReduction="20000"/>
          </a:bodyPr>
          <a:lstStyle/>
          <a:p>
            <a:pPr marL="346075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21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Penetapan</a:t>
            </a:r>
            <a:r>
              <a:rPr lang="en-US" sz="21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konteks</a:t>
            </a:r>
            <a:r>
              <a:rPr lang="en-US" sz="21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bertujuan</a:t>
            </a:r>
            <a:r>
              <a:rPr lang="en-US" sz="21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1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mengidentifikasi</a:t>
            </a:r>
            <a:r>
              <a:rPr lang="en-US" sz="21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1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menetapkan</a:t>
            </a:r>
            <a:r>
              <a:rPr lang="en-US" sz="21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kerangka</a:t>
            </a:r>
            <a:r>
              <a:rPr lang="en-US" sz="21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acuan</a:t>
            </a:r>
            <a:r>
              <a:rPr lang="en-US" sz="21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21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parameter-parameter </a:t>
            </a:r>
            <a:r>
              <a:rPr lang="en-US" sz="21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US" sz="21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1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batasan</a:t>
            </a:r>
            <a:r>
              <a:rPr lang="en-US" sz="21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1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implementasi</a:t>
            </a:r>
            <a:r>
              <a:rPr lang="en-US" sz="21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21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21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6075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1DFFDC-B4D0-48C2-36B1-A526A3351B15}"/>
              </a:ext>
            </a:extLst>
          </p:cNvPr>
          <p:cNvSpPr txBox="1">
            <a:spLocks/>
          </p:cNvSpPr>
          <p:nvPr/>
        </p:nvSpPr>
        <p:spPr bwMode="auto">
          <a:xfrm>
            <a:off x="2740278" y="2201968"/>
            <a:ext cx="8694738" cy="54959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Penyusunan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penetapan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konteks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KMR dan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ditetapkan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Rektor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 defTabSz="9144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8196AD-C9AA-9B15-4D1D-97108A6883B2}"/>
              </a:ext>
            </a:extLst>
          </p:cNvPr>
          <p:cNvSpPr txBox="1">
            <a:spLocks/>
          </p:cNvSpPr>
          <p:nvPr/>
        </p:nvSpPr>
        <p:spPr bwMode="auto">
          <a:xfrm>
            <a:off x="2585274" y="2942819"/>
            <a:ext cx="8947596" cy="30693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290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sasaran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6075" indent="-34290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parameter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penerapan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6075" indent="-34290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endParaRPr lang="en-US" sz="1800" b="1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6075" indent="-34290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pemangku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kepentingan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6075" indent="-34290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Menetapkan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Kriteria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6075" indent="-34290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Menetapkan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Matriks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Prioritas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6075" indent="-34290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Menetapkan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selera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6075" indent="-34290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Mendokumentasikan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penetapan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konteks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Piagam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798" name="Title 1">
            <a:extLst>
              <a:ext uri="{FF2B5EF4-FFF2-40B4-BE49-F238E27FC236}">
                <a16:creationId xmlns:a16="http://schemas.microsoft.com/office/drawing/2014/main" id="{EF890934-7C93-DE30-6E37-A425FD2E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38" y="246218"/>
            <a:ext cx="10194925" cy="471488"/>
          </a:xfrm>
        </p:spPr>
        <p:txBody>
          <a:bodyPr>
            <a:noAutofit/>
          </a:bodyPr>
          <a:lstStyle/>
          <a:p>
            <a:pPr algn="ctr"/>
            <a:r>
              <a:rPr lang="en-US" altLang="en-US" sz="2000" b="1" dirty="0">
                <a:latin typeface="Abadi" panose="020B0604020104020204" pitchFamily="34" charset="0"/>
              </a:rPr>
              <a:t>PROSES MANAJEMEN RISIKO</a:t>
            </a:r>
            <a:br>
              <a:rPr lang="en-US" altLang="en-US" sz="2000" b="1" dirty="0">
                <a:latin typeface="Abadi" panose="020B0604020104020204" pitchFamily="34" charset="0"/>
              </a:rPr>
            </a:br>
            <a:r>
              <a:rPr lang="en-US" altLang="en-US" sz="2000" b="1" dirty="0">
                <a:latin typeface="Abadi" panose="020B0604020104020204" pitchFamily="34" charset="0"/>
              </a:rPr>
              <a:t>2. PENETAPAN KONTEKS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B3F4B4-2048-3778-A346-E381F0BF0BA1}"/>
              </a:ext>
            </a:extLst>
          </p:cNvPr>
          <p:cNvSpPr/>
          <p:nvPr/>
        </p:nvSpPr>
        <p:spPr>
          <a:xfrm>
            <a:off x="577437" y="1001555"/>
            <a:ext cx="1735391" cy="75088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Tujuan</a:t>
            </a:r>
            <a:endParaRPr lang="en-US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D1543D-3239-6ECF-1ED1-8F23719CDA9D}"/>
              </a:ext>
            </a:extLst>
          </p:cNvPr>
          <p:cNvSpPr/>
          <p:nvPr/>
        </p:nvSpPr>
        <p:spPr>
          <a:xfrm>
            <a:off x="557355" y="1961392"/>
            <a:ext cx="1735391" cy="971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Penanggung</a:t>
            </a:r>
            <a:r>
              <a:rPr lang="en-US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Jawab </a:t>
            </a:r>
            <a:r>
              <a:rPr lang="en-US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endParaRPr lang="en-US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E5B9487-541B-6F00-92E7-B2F30F233FFF}"/>
              </a:ext>
            </a:extLst>
          </p:cNvPr>
          <p:cNvSpPr/>
          <p:nvPr/>
        </p:nvSpPr>
        <p:spPr>
          <a:xfrm>
            <a:off x="516859" y="3963600"/>
            <a:ext cx="1735391" cy="75247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Langkah Proses</a:t>
            </a:r>
          </a:p>
        </p:txBody>
      </p:sp>
      <p:grpSp>
        <p:nvGrpSpPr>
          <p:cNvPr id="33802" name="Group 32">
            <a:extLst>
              <a:ext uri="{FF2B5EF4-FFF2-40B4-BE49-F238E27FC236}">
                <a16:creationId xmlns:a16="http://schemas.microsoft.com/office/drawing/2014/main" id="{18FE2631-641A-1D02-32A5-9CE5B7E8C19D}"/>
              </a:ext>
            </a:extLst>
          </p:cNvPr>
          <p:cNvGrpSpPr>
            <a:grpSpLocks/>
          </p:cNvGrpSpPr>
          <p:nvPr/>
        </p:nvGrpSpPr>
        <p:grpSpPr bwMode="auto">
          <a:xfrm>
            <a:off x="57994" y="2164966"/>
            <a:ext cx="604837" cy="554038"/>
            <a:chOff x="3825994" y="291760"/>
            <a:chExt cx="604728" cy="55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B851FB-02FE-8F14-ED77-B314669A08A1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813" name="TextBox 34">
              <a:extLst>
                <a:ext uri="{FF2B5EF4-FFF2-40B4-BE49-F238E27FC236}">
                  <a16:creationId xmlns:a16="http://schemas.microsoft.com/office/drawing/2014/main" id="{E96CF55B-D88C-E64F-839D-B84857936E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  <a:latin typeface="Montserrat Black" panose="00000A00000000000000" pitchFamily="2" charset="0"/>
                </a:rPr>
                <a:t>02</a:t>
              </a:r>
            </a:p>
          </p:txBody>
        </p:sp>
      </p:grpSp>
      <p:grpSp>
        <p:nvGrpSpPr>
          <p:cNvPr id="33803" name="Group 32">
            <a:extLst>
              <a:ext uri="{FF2B5EF4-FFF2-40B4-BE49-F238E27FC236}">
                <a16:creationId xmlns:a16="http://schemas.microsoft.com/office/drawing/2014/main" id="{6C8024B7-45C3-7225-CA23-4013DC761391}"/>
              </a:ext>
            </a:extLst>
          </p:cNvPr>
          <p:cNvGrpSpPr>
            <a:grpSpLocks/>
          </p:cNvGrpSpPr>
          <p:nvPr/>
        </p:nvGrpSpPr>
        <p:grpSpPr bwMode="auto">
          <a:xfrm>
            <a:off x="66802" y="1091121"/>
            <a:ext cx="604838" cy="554037"/>
            <a:chOff x="3825994" y="291760"/>
            <a:chExt cx="604728" cy="5544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4BC824-3D51-9AC8-CE7E-576B563A299F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811" name="TextBox 34">
              <a:extLst>
                <a:ext uri="{FF2B5EF4-FFF2-40B4-BE49-F238E27FC236}">
                  <a16:creationId xmlns:a16="http://schemas.microsoft.com/office/drawing/2014/main" id="{64F3071E-6CCA-57E3-BF9A-198C648E8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  <a:latin typeface="Montserrat Black" panose="00000A00000000000000" pitchFamily="2" charset="0"/>
                </a:rPr>
                <a:t>01</a:t>
              </a:r>
            </a:p>
          </p:txBody>
        </p:sp>
      </p:grpSp>
      <p:grpSp>
        <p:nvGrpSpPr>
          <p:cNvPr id="33804" name="Group 32">
            <a:extLst>
              <a:ext uri="{FF2B5EF4-FFF2-40B4-BE49-F238E27FC236}">
                <a16:creationId xmlns:a16="http://schemas.microsoft.com/office/drawing/2014/main" id="{A859EF60-ED06-23EF-D460-1C53F66723DB}"/>
              </a:ext>
            </a:extLst>
          </p:cNvPr>
          <p:cNvGrpSpPr>
            <a:grpSpLocks/>
          </p:cNvGrpSpPr>
          <p:nvPr/>
        </p:nvGrpSpPr>
        <p:grpSpPr bwMode="auto">
          <a:xfrm>
            <a:off x="80509" y="4062024"/>
            <a:ext cx="604838" cy="555625"/>
            <a:chOff x="3825994" y="291760"/>
            <a:chExt cx="604728" cy="5544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03426EE-930D-5A39-1A3E-BDA12AC1EF02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809" name="TextBox 34">
              <a:extLst>
                <a:ext uri="{FF2B5EF4-FFF2-40B4-BE49-F238E27FC236}">
                  <a16:creationId xmlns:a16="http://schemas.microsoft.com/office/drawing/2014/main" id="{18E9FE1A-4BD6-E5A0-A84C-4DB0569777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  <a:latin typeface="Montserrat Black" panose="00000A00000000000000" pitchFamily="2" charset="0"/>
                </a:rPr>
                <a:t>03</a:t>
              </a:r>
            </a:p>
          </p:txBody>
        </p:sp>
      </p:grpSp>
      <p:sp>
        <p:nvSpPr>
          <p:cNvPr id="19" name="Left Brace 18">
            <a:extLst>
              <a:ext uri="{FF2B5EF4-FFF2-40B4-BE49-F238E27FC236}">
                <a16:creationId xmlns:a16="http://schemas.microsoft.com/office/drawing/2014/main" id="{AFC6E01E-997C-0525-FDA1-4817F94AF891}"/>
              </a:ext>
            </a:extLst>
          </p:cNvPr>
          <p:cNvSpPr/>
          <p:nvPr/>
        </p:nvSpPr>
        <p:spPr>
          <a:xfrm>
            <a:off x="2295525" y="991553"/>
            <a:ext cx="193675" cy="80645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121459B-3694-353F-6EE1-A2335FB51EE2}"/>
              </a:ext>
            </a:extLst>
          </p:cNvPr>
          <p:cNvSpPr/>
          <p:nvPr/>
        </p:nvSpPr>
        <p:spPr>
          <a:xfrm>
            <a:off x="2301398" y="2008311"/>
            <a:ext cx="209550" cy="89090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918AB7C7-D178-2819-3ADB-15ABB13E5653}"/>
              </a:ext>
            </a:extLst>
          </p:cNvPr>
          <p:cNvSpPr/>
          <p:nvPr/>
        </p:nvSpPr>
        <p:spPr>
          <a:xfrm>
            <a:off x="2297166" y="2954842"/>
            <a:ext cx="192034" cy="294596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2" descr="Logo Unpad – Universitas Padjadjaran">
            <a:extLst>
              <a:ext uri="{FF2B5EF4-FFF2-40B4-BE49-F238E27FC236}">
                <a16:creationId xmlns:a16="http://schemas.microsoft.com/office/drawing/2014/main" id="{9DAFED0C-50F1-B463-3FF1-0AA8D530B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" y="42286"/>
            <a:ext cx="758435" cy="6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299C96-C812-2212-4E62-5ACF54C9F2CE}"/>
              </a:ext>
            </a:extLst>
          </p:cNvPr>
          <p:cNvCxnSpPr>
            <a:cxnSpLocks/>
          </p:cNvCxnSpPr>
          <p:nvPr/>
        </p:nvCxnSpPr>
        <p:spPr>
          <a:xfrm>
            <a:off x="148590" y="845820"/>
            <a:ext cx="118414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">
            <a:extLst>
              <a:ext uri="{FF2B5EF4-FFF2-40B4-BE49-F238E27FC236}">
                <a16:creationId xmlns:a16="http://schemas.microsoft.com/office/drawing/2014/main" id="{F21DDA2F-5141-BCEF-6E98-D3B45026D699}"/>
              </a:ext>
            </a:extLst>
          </p:cNvPr>
          <p:cNvSpPr txBox="1"/>
          <p:nvPr/>
        </p:nvSpPr>
        <p:spPr>
          <a:xfrm>
            <a:off x="1125199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CC129D-494A-89BF-26B2-54E9171B320E}"/>
              </a:ext>
            </a:extLst>
          </p:cNvPr>
          <p:cNvSpPr/>
          <p:nvPr/>
        </p:nvSpPr>
        <p:spPr>
          <a:xfrm>
            <a:off x="473752" y="5946369"/>
            <a:ext cx="1917700" cy="75247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Keluaran</a:t>
            </a:r>
            <a:endParaRPr lang="en-US" b="1" dirty="0"/>
          </a:p>
        </p:txBody>
      </p:sp>
      <p:grpSp>
        <p:nvGrpSpPr>
          <p:cNvPr id="18" name="Group 32">
            <a:extLst>
              <a:ext uri="{FF2B5EF4-FFF2-40B4-BE49-F238E27FC236}">
                <a16:creationId xmlns:a16="http://schemas.microsoft.com/office/drawing/2014/main" id="{2ADE906D-8B67-4DAF-D171-EA34296E26B9}"/>
              </a:ext>
            </a:extLst>
          </p:cNvPr>
          <p:cNvGrpSpPr>
            <a:grpSpLocks/>
          </p:cNvGrpSpPr>
          <p:nvPr/>
        </p:nvGrpSpPr>
        <p:grpSpPr bwMode="auto">
          <a:xfrm>
            <a:off x="-22489" y="6044793"/>
            <a:ext cx="604838" cy="555625"/>
            <a:chOff x="3825994" y="291760"/>
            <a:chExt cx="604728" cy="5544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13B6074-9C3A-A067-0A5B-223FAAF46068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34">
              <a:extLst>
                <a:ext uri="{FF2B5EF4-FFF2-40B4-BE49-F238E27FC236}">
                  <a16:creationId xmlns:a16="http://schemas.microsoft.com/office/drawing/2014/main" id="{3C2CD9CA-6C4D-40D7-B2ED-751761B32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70C0"/>
                  </a:solidFill>
                  <a:latin typeface="Montserrat Black" panose="00000A00000000000000" pitchFamily="2" charset="0"/>
                </a:rPr>
                <a:t>04</a:t>
              </a:r>
            </a:p>
          </p:txBody>
        </p:sp>
      </p:grpSp>
      <p:sp>
        <p:nvSpPr>
          <p:cNvPr id="24" name="Google Shape;402;p31">
            <a:extLst>
              <a:ext uri="{FF2B5EF4-FFF2-40B4-BE49-F238E27FC236}">
                <a16:creationId xmlns:a16="http://schemas.microsoft.com/office/drawing/2014/main" id="{C97367B4-0832-0E5B-AC33-F02B1C9A8F42}"/>
              </a:ext>
            </a:extLst>
          </p:cNvPr>
          <p:cNvSpPr/>
          <p:nvPr/>
        </p:nvSpPr>
        <p:spPr>
          <a:xfrm>
            <a:off x="2556859" y="6067806"/>
            <a:ext cx="8541671" cy="61196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5000"/>
              <a:lumOff val="75000"/>
              <a:alpha val="3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23015D1-2786-46D6-CE77-C0D46806144C}"/>
              </a:ext>
            </a:extLst>
          </p:cNvPr>
          <p:cNvSpPr txBox="1">
            <a:spLocks/>
          </p:cNvSpPr>
          <p:nvPr/>
        </p:nvSpPr>
        <p:spPr bwMode="auto">
          <a:xfrm>
            <a:off x="2774568" y="6078532"/>
            <a:ext cx="3758790" cy="54959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Piagam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Risiko</a:t>
            </a:r>
          </a:p>
          <a:p>
            <a:pPr marL="0" indent="0" algn="just" defTabSz="9144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9273223E-5A66-3ACA-89DD-60498A4CE8EF}"/>
              </a:ext>
            </a:extLst>
          </p:cNvPr>
          <p:cNvSpPr/>
          <p:nvPr/>
        </p:nvSpPr>
        <p:spPr>
          <a:xfrm>
            <a:off x="2350102" y="6035977"/>
            <a:ext cx="192035" cy="75247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2" grpId="0" animBg="1"/>
          <p:bldP spid="6" grpId="0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2" grpId="0" animBg="1"/>
          <p:bldP spid="6" grpId="0"/>
          <p:bldP spid="24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02;p31">
            <a:extLst>
              <a:ext uri="{FF2B5EF4-FFF2-40B4-BE49-F238E27FC236}">
                <a16:creationId xmlns:a16="http://schemas.microsoft.com/office/drawing/2014/main" id="{9751EAB1-D578-2FE4-57C8-40134612711D}"/>
              </a:ext>
            </a:extLst>
          </p:cNvPr>
          <p:cNvSpPr/>
          <p:nvPr/>
        </p:nvSpPr>
        <p:spPr>
          <a:xfrm>
            <a:off x="2758974" y="5821600"/>
            <a:ext cx="8674099" cy="72332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5000"/>
              <a:lumOff val="75000"/>
              <a:alpha val="3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Google Shape;402;p31">
            <a:extLst>
              <a:ext uri="{FF2B5EF4-FFF2-40B4-BE49-F238E27FC236}">
                <a16:creationId xmlns:a16="http://schemas.microsoft.com/office/drawing/2014/main" id="{16A7DAF8-80DD-7FCA-64BC-229699952096}"/>
              </a:ext>
            </a:extLst>
          </p:cNvPr>
          <p:cNvSpPr/>
          <p:nvPr/>
        </p:nvSpPr>
        <p:spPr>
          <a:xfrm>
            <a:off x="2716211" y="1104767"/>
            <a:ext cx="8674099" cy="125414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5000"/>
              <a:lumOff val="75000"/>
              <a:alpha val="3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Google Shape;402;p31">
            <a:extLst>
              <a:ext uri="{FF2B5EF4-FFF2-40B4-BE49-F238E27FC236}">
                <a16:creationId xmlns:a16="http://schemas.microsoft.com/office/drawing/2014/main" id="{3FBA9EF6-4146-F8AC-95CA-B7853FF67D80}"/>
              </a:ext>
            </a:extLst>
          </p:cNvPr>
          <p:cNvSpPr/>
          <p:nvPr/>
        </p:nvSpPr>
        <p:spPr>
          <a:xfrm>
            <a:off x="2733674" y="2480000"/>
            <a:ext cx="8674099" cy="94059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5000"/>
              <a:lumOff val="75000"/>
              <a:alpha val="3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26A56-BE09-FDA7-0B6E-6B45A4A4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536" y="1207271"/>
            <a:ext cx="8269447" cy="1152967"/>
          </a:xfrm>
          <a:noFill/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Identifikasi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bertujuan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mendaftar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Utama yang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berpotensi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menghambat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menunda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menggagalkan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pencapaian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sasaran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Unpad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35E34A-0E84-40DB-1E7C-373749CB93EE}"/>
              </a:ext>
            </a:extLst>
          </p:cNvPr>
          <p:cNvSpPr txBox="1">
            <a:spLocks/>
          </p:cNvSpPr>
          <p:nvPr/>
        </p:nvSpPr>
        <p:spPr bwMode="auto">
          <a:xfrm>
            <a:off x="2898071" y="2571750"/>
            <a:ext cx="8419384" cy="7858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Identifikasi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1800" b="1" i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Owner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dibantu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Officer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UPR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mempertimbangkan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masukan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pemangku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kepentingan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5845" name="Title 1">
            <a:extLst>
              <a:ext uri="{FF2B5EF4-FFF2-40B4-BE49-F238E27FC236}">
                <a16:creationId xmlns:a16="http://schemas.microsoft.com/office/drawing/2014/main" id="{1ED7805D-ACC7-CAA1-955E-A5BA7A1CD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537" y="183925"/>
            <a:ext cx="10194925" cy="471488"/>
          </a:xfrm>
        </p:spPr>
        <p:txBody>
          <a:bodyPr>
            <a:noAutofit/>
          </a:bodyPr>
          <a:lstStyle/>
          <a:p>
            <a:pPr algn="ctr"/>
            <a:r>
              <a:rPr lang="en-US" altLang="en-US" sz="2000" b="1" dirty="0">
                <a:latin typeface="Abadi" panose="020B0604020104020204" pitchFamily="34" charset="0"/>
              </a:rPr>
              <a:t>PROSES MANAJEMEN RISIKO</a:t>
            </a:r>
            <a:br>
              <a:rPr lang="en-US" altLang="en-US" sz="2000" b="1" dirty="0">
                <a:latin typeface="Abadi" panose="020B0604020104020204" pitchFamily="34" charset="0"/>
              </a:rPr>
            </a:br>
            <a:r>
              <a:rPr lang="en-US" altLang="en-US" sz="2000" b="1" dirty="0">
                <a:latin typeface="Abadi" panose="020B0604020104020204" pitchFamily="34" charset="0"/>
              </a:rPr>
              <a:t>3. IDENTIFIKASI RISIKO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FF88CD-6DA8-3AD1-5BBF-01AEA7EBCB47}"/>
              </a:ext>
            </a:extLst>
          </p:cNvPr>
          <p:cNvSpPr/>
          <p:nvPr/>
        </p:nvSpPr>
        <p:spPr>
          <a:xfrm>
            <a:off x="738188" y="1355601"/>
            <a:ext cx="1679575" cy="75247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/>
              <a:t>Tujuan</a:t>
            </a:r>
            <a:endParaRPr lang="en-US" sz="20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1A3866-0FA1-4906-DE53-7C95FE7407B3}"/>
              </a:ext>
            </a:extLst>
          </p:cNvPr>
          <p:cNvSpPr/>
          <p:nvPr/>
        </p:nvSpPr>
        <p:spPr>
          <a:xfrm>
            <a:off x="754063" y="2571750"/>
            <a:ext cx="1679575" cy="971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Penanggung</a:t>
            </a:r>
            <a:r>
              <a:rPr lang="en-US" sz="20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Jawab </a:t>
            </a:r>
            <a:r>
              <a:rPr lang="en-US" sz="20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endParaRPr lang="en-US" sz="2000" dirty="0"/>
          </a:p>
        </p:txBody>
      </p:sp>
      <p:grpSp>
        <p:nvGrpSpPr>
          <p:cNvPr id="35848" name="Group 32">
            <a:extLst>
              <a:ext uri="{FF2B5EF4-FFF2-40B4-BE49-F238E27FC236}">
                <a16:creationId xmlns:a16="http://schemas.microsoft.com/office/drawing/2014/main" id="{D1E00595-01AE-4CC2-734B-E9B4EAE45BC9}"/>
              </a:ext>
            </a:extLst>
          </p:cNvPr>
          <p:cNvGrpSpPr>
            <a:grpSpLocks/>
          </p:cNvGrpSpPr>
          <p:nvPr/>
        </p:nvGrpSpPr>
        <p:grpSpPr bwMode="auto">
          <a:xfrm>
            <a:off x="133350" y="2750080"/>
            <a:ext cx="604838" cy="554038"/>
            <a:chOff x="3825994" y="291760"/>
            <a:chExt cx="604728" cy="55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4DDAFE-E061-A5CB-C015-C7DEDD1D3390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55" name="TextBox 34">
              <a:extLst>
                <a:ext uri="{FF2B5EF4-FFF2-40B4-BE49-F238E27FC236}">
                  <a16:creationId xmlns:a16="http://schemas.microsoft.com/office/drawing/2014/main" id="{90964B4E-0935-CB02-9384-63316CB85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  <a:latin typeface="Montserrat Black" panose="00000A00000000000000" pitchFamily="2" charset="0"/>
                </a:rPr>
                <a:t>02</a:t>
              </a:r>
            </a:p>
          </p:txBody>
        </p:sp>
      </p:grpSp>
      <p:grpSp>
        <p:nvGrpSpPr>
          <p:cNvPr id="35849" name="Group 32">
            <a:extLst>
              <a:ext uri="{FF2B5EF4-FFF2-40B4-BE49-F238E27FC236}">
                <a16:creationId xmlns:a16="http://schemas.microsoft.com/office/drawing/2014/main" id="{FFF450E5-B97C-6691-371E-19F7C7D75BDE}"/>
              </a:ext>
            </a:extLst>
          </p:cNvPr>
          <p:cNvGrpSpPr>
            <a:grpSpLocks/>
          </p:cNvGrpSpPr>
          <p:nvPr/>
        </p:nvGrpSpPr>
        <p:grpSpPr bwMode="auto">
          <a:xfrm>
            <a:off x="155258" y="1479618"/>
            <a:ext cx="604838" cy="555625"/>
            <a:chOff x="3825994" y="291760"/>
            <a:chExt cx="604728" cy="5544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B07D6F-29F0-80F9-8D3D-0D024A082897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53" name="TextBox 34">
              <a:extLst>
                <a:ext uri="{FF2B5EF4-FFF2-40B4-BE49-F238E27FC236}">
                  <a16:creationId xmlns:a16="http://schemas.microsoft.com/office/drawing/2014/main" id="{B3A71CF9-A5E1-A70A-8212-A9B316AAA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  <a:latin typeface="Montserrat Black" panose="00000A00000000000000" pitchFamily="2" charset="0"/>
                </a:rPr>
                <a:t>01</a:t>
              </a:r>
            </a:p>
          </p:txBody>
        </p:sp>
      </p:grpSp>
      <p:sp>
        <p:nvSpPr>
          <p:cNvPr id="19" name="Left Brace 18">
            <a:extLst>
              <a:ext uri="{FF2B5EF4-FFF2-40B4-BE49-F238E27FC236}">
                <a16:creationId xmlns:a16="http://schemas.microsoft.com/office/drawing/2014/main" id="{1BCD9F12-FFDD-A194-0EC9-90DF125E008D}"/>
              </a:ext>
            </a:extLst>
          </p:cNvPr>
          <p:cNvSpPr/>
          <p:nvPr/>
        </p:nvSpPr>
        <p:spPr>
          <a:xfrm>
            <a:off x="2499360" y="1225641"/>
            <a:ext cx="98743" cy="117726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2" descr="Logo Unpad – Universitas Padjadjaran">
            <a:extLst>
              <a:ext uri="{FF2B5EF4-FFF2-40B4-BE49-F238E27FC236}">
                <a16:creationId xmlns:a16="http://schemas.microsoft.com/office/drawing/2014/main" id="{05282D3C-E8A6-8E7A-1895-20DAD6EC4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" y="42286"/>
            <a:ext cx="758435" cy="6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C95BA4-7F97-E26E-4AA6-EE86D59807BB}"/>
              </a:ext>
            </a:extLst>
          </p:cNvPr>
          <p:cNvCxnSpPr>
            <a:cxnSpLocks/>
          </p:cNvCxnSpPr>
          <p:nvPr/>
        </p:nvCxnSpPr>
        <p:spPr>
          <a:xfrm>
            <a:off x="148590" y="948690"/>
            <a:ext cx="118414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">
            <a:extLst>
              <a:ext uri="{FF2B5EF4-FFF2-40B4-BE49-F238E27FC236}">
                <a16:creationId xmlns:a16="http://schemas.microsoft.com/office/drawing/2014/main" id="{C631DB93-E795-EAF0-7F7A-FD8508D2626C}"/>
              </a:ext>
            </a:extLst>
          </p:cNvPr>
          <p:cNvSpPr txBox="1"/>
          <p:nvPr/>
        </p:nvSpPr>
        <p:spPr>
          <a:xfrm>
            <a:off x="1125199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DE88DD0D-AECB-4F41-407E-0850885A395C}"/>
              </a:ext>
            </a:extLst>
          </p:cNvPr>
          <p:cNvSpPr/>
          <p:nvPr/>
        </p:nvSpPr>
        <p:spPr>
          <a:xfrm>
            <a:off x="2537460" y="2521041"/>
            <a:ext cx="98743" cy="97155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6878D96-CF44-2CAA-A8C8-4FAE4D9F7CA2}"/>
              </a:ext>
            </a:extLst>
          </p:cNvPr>
          <p:cNvSpPr/>
          <p:nvPr/>
        </p:nvSpPr>
        <p:spPr>
          <a:xfrm>
            <a:off x="734696" y="4407928"/>
            <a:ext cx="1625600" cy="75247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Langkah Proses</a:t>
            </a:r>
          </a:p>
        </p:txBody>
      </p:sp>
      <p:grpSp>
        <p:nvGrpSpPr>
          <p:cNvPr id="15" name="Group 32">
            <a:extLst>
              <a:ext uri="{FF2B5EF4-FFF2-40B4-BE49-F238E27FC236}">
                <a16:creationId xmlns:a16="http://schemas.microsoft.com/office/drawing/2014/main" id="{0D7E038B-9904-1F25-0065-583B130C7F46}"/>
              </a:ext>
            </a:extLst>
          </p:cNvPr>
          <p:cNvGrpSpPr>
            <a:grpSpLocks/>
          </p:cNvGrpSpPr>
          <p:nvPr/>
        </p:nvGrpSpPr>
        <p:grpSpPr bwMode="auto">
          <a:xfrm>
            <a:off x="136525" y="4506352"/>
            <a:ext cx="604838" cy="555625"/>
            <a:chOff x="3825994" y="291760"/>
            <a:chExt cx="604728" cy="5544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9DB862-950C-A4A5-63F8-6A791072C905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TextBox 34">
              <a:extLst>
                <a:ext uri="{FF2B5EF4-FFF2-40B4-BE49-F238E27FC236}">
                  <a16:creationId xmlns:a16="http://schemas.microsoft.com/office/drawing/2014/main" id="{D2FFE7D3-BD1B-08A5-4ED1-5BAD9EA06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  <a:latin typeface="Montserrat Black" panose="00000A00000000000000" pitchFamily="2" charset="0"/>
                </a:rPr>
                <a:t>03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E45032E-B4AA-8B39-4E46-42BDC83D6CFF}"/>
              </a:ext>
            </a:extLst>
          </p:cNvPr>
          <p:cNvSpPr/>
          <p:nvPr/>
        </p:nvSpPr>
        <p:spPr>
          <a:xfrm>
            <a:off x="741363" y="5834063"/>
            <a:ext cx="1676400" cy="75247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/>
              <a:t>Keluaran</a:t>
            </a:r>
            <a:endParaRPr lang="en-US" sz="2000" b="1" dirty="0"/>
          </a:p>
        </p:txBody>
      </p:sp>
      <p:grpSp>
        <p:nvGrpSpPr>
          <p:cNvPr id="21" name="Group 32">
            <a:extLst>
              <a:ext uri="{FF2B5EF4-FFF2-40B4-BE49-F238E27FC236}">
                <a16:creationId xmlns:a16="http://schemas.microsoft.com/office/drawing/2014/main" id="{E8DFC938-191C-12D2-FA89-5F5358F0C3C9}"/>
              </a:ext>
            </a:extLst>
          </p:cNvPr>
          <p:cNvGrpSpPr>
            <a:grpSpLocks/>
          </p:cNvGrpSpPr>
          <p:nvPr/>
        </p:nvGrpSpPr>
        <p:grpSpPr bwMode="auto">
          <a:xfrm>
            <a:off x="134779" y="5913148"/>
            <a:ext cx="604838" cy="554038"/>
            <a:chOff x="3825994" y="291760"/>
            <a:chExt cx="604728" cy="5544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D8AA004-8627-5B75-EAE8-D8E217451B27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34">
              <a:extLst>
                <a:ext uri="{FF2B5EF4-FFF2-40B4-BE49-F238E27FC236}">
                  <a16:creationId xmlns:a16="http://schemas.microsoft.com/office/drawing/2014/main" id="{2AF394FF-33E1-EF7C-35DB-40548DD6C9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  <a:latin typeface="Montserrat Black" panose="00000A00000000000000" pitchFamily="2" charset="0"/>
                </a:rPr>
                <a:t>04</a:t>
              </a:r>
            </a:p>
          </p:txBody>
        </p:sp>
      </p:grpSp>
      <p:sp>
        <p:nvSpPr>
          <p:cNvPr id="24" name="Left Brace 23">
            <a:extLst>
              <a:ext uri="{FF2B5EF4-FFF2-40B4-BE49-F238E27FC236}">
                <a16:creationId xmlns:a16="http://schemas.microsoft.com/office/drawing/2014/main" id="{697E6C78-A217-B6B8-4849-6B4BA76373EA}"/>
              </a:ext>
            </a:extLst>
          </p:cNvPr>
          <p:cNvSpPr/>
          <p:nvPr/>
        </p:nvSpPr>
        <p:spPr>
          <a:xfrm>
            <a:off x="2508465" y="3684824"/>
            <a:ext cx="166714" cy="202517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298466EE-465E-FF15-2331-F08D80404DA4}"/>
              </a:ext>
            </a:extLst>
          </p:cNvPr>
          <p:cNvSpPr/>
          <p:nvPr/>
        </p:nvSpPr>
        <p:spPr>
          <a:xfrm>
            <a:off x="2587802" y="5833031"/>
            <a:ext cx="48402" cy="83351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Google Shape;402;p31">
            <a:extLst>
              <a:ext uri="{FF2B5EF4-FFF2-40B4-BE49-F238E27FC236}">
                <a16:creationId xmlns:a16="http://schemas.microsoft.com/office/drawing/2014/main" id="{ACD9857E-AB42-79D2-1363-A6C72A31E834}"/>
              </a:ext>
            </a:extLst>
          </p:cNvPr>
          <p:cNvSpPr/>
          <p:nvPr/>
        </p:nvSpPr>
        <p:spPr>
          <a:xfrm>
            <a:off x="2697246" y="3552882"/>
            <a:ext cx="8746954" cy="212973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5000"/>
              <a:lumOff val="75000"/>
              <a:alpha val="3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2A82A00-412C-B88D-7874-FE36B0A0C487}"/>
              </a:ext>
            </a:extLst>
          </p:cNvPr>
          <p:cNvSpPr txBox="1">
            <a:spLocks/>
          </p:cNvSpPr>
          <p:nvPr/>
        </p:nvSpPr>
        <p:spPr>
          <a:xfrm>
            <a:off x="2801924" y="3586503"/>
            <a:ext cx="8515531" cy="20251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763" algn="just">
              <a:lnSpc>
                <a:spcPct val="114000"/>
              </a:lnSpc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Identifikasi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Risiko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Risk Owner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dibantu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Risk Officer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mendasarkan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sasaran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hendak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dicapai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Unpad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dijabarkan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unsur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yakni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</a:p>
          <a:p>
            <a:pPr marL="347663" indent="-342900" algn="just">
              <a:lnSpc>
                <a:spcPct val="114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lphaLcPeriod"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kejadian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b="1" i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 </a:t>
            </a:r>
          </a:p>
          <a:p>
            <a:pPr marL="347663" indent="-342900" algn="just">
              <a:lnSpc>
                <a:spcPct val="114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lphaLcPeriod"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penyebab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kejadian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b="1" i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root cause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dan  </a:t>
            </a:r>
          </a:p>
          <a:p>
            <a:pPr marL="347663" indent="-342900" algn="just">
              <a:lnSpc>
                <a:spcPct val="114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lphaLcPeriod"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dampak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negatif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kejadian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b="1" i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consequences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0" indent="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lang="en-US" sz="1800" b="1" kern="100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27056AF-2A00-9857-B3A2-E8F35C4645D7}"/>
              </a:ext>
            </a:extLst>
          </p:cNvPr>
          <p:cNvSpPr txBox="1">
            <a:spLocks/>
          </p:cNvSpPr>
          <p:nvPr/>
        </p:nvSpPr>
        <p:spPr>
          <a:xfrm>
            <a:off x="2898071" y="5953097"/>
            <a:ext cx="8274050" cy="514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Risiko Utama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Unpad</a:t>
            </a:r>
            <a:endParaRPr lang="en-US" sz="18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6" grpId="0" animBg="1"/>
          <p:bldP spid="5" grpId="0" animBg="1"/>
          <p:bldP spid="9" grpId="0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6" grpId="0" animBg="1"/>
          <p:bldP spid="5" grpId="0" animBg="1"/>
          <p:bldP spid="9" grpId="0"/>
          <p:bldP spid="26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02;p31">
            <a:extLst>
              <a:ext uri="{FF2B5EF4-FFF2-40B4-BE49-F238E27FC236}">
                <a16:creationId xmlns:a16="http://schemas.microsoft.com/office/drawing/2014/main" id="{80EEAB7A-A750-7EF9-1820-587D6742D07C}"/>
              </a:ext>
            </a:extLst>
          </p:cNvPr>
          <p:cNvSpPr/>
          <p:nvPr/>
        </p:nvSpPr>
        <p:spPr>
          <a:xfrm>
            <a:off x="2574085" y="5091111"/>
            <a:ext cx="8929688" cy="124301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5000"/>
              <a:lumOff val="75000"/>
              <a:alpha val="3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Google Shape;402;p31">
            <a:extLst>
              <a:ext uri="{FF2B5EF4-FFF2-40B4-BE49-F238E27FC236}">
                <a16:creationId xmlns:a16="http://schemas.microsoft.com/office/drawing/2014/main" id="{FA11751F-75FA-D08B-9F3F-E6E6040383FB}"/>
              </a:ext>
            </a:extLst>
          </p:cNvPr>
          <p:cNvSpPr/>
          <p:nvPr/>
        </p:nvSpPr>
        <p:spPr>
          <a:xfrm>
            <a:off x="2614613" y="3568548"/>
            <a:ext cx="8929688" cy="141656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5000"/>
              <a:lumOff val="75000"/>
              <a:alpha val="3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Google Shape;402;p31">
            <a:extLst>
              <a:ext uri="{FF2B5EF4-FFF2-40B4-BE49-F238E27FC236}">
                <a16:creationId xmlns:a16="http://schemas.microsoft.com/office/drawing/2014/main" id="{3FC0587C-C8B0-5A94-3B06-C23DB7E6A070}"/>
              </a:ext>
            </a:extLst>
          </p:cNvPr>
          <p:cNvSpPr/>
          <p:nvPr/>
        </p:nvSpPr>
        <p:spPr>
          <a:xfrm>
            <a:off x="2638425" y="1978663"/>
            <a:ext cx="8929688" cy="147743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5000"/>
              <a:lumOff val="75000"/>
              <a:alpha val="3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Google Shape;402;p31">
            <a:extLst>
              <a:ext uri="{FF2B5EF4-FFF2-40B4-BE49-F238E27FC236}">
                <a16:creationId xmlns:a16="http://schemas.microsoft.com/office/drawing/2014/main" id="{0A00D8AB-BD72-B0E4-05C0-519289685D43}"/>
              </a:ext>
            </a:extLst>
          </p:cNvPr>
          <p:cNvSpPr/>
          <p:nvPr/>
        </p:nvSpPr>
        <p:spPr>
          <a:xfrm>
            <a:off x="2608692" y="1069095"/>
            <a:ext cx="8929688" cy="80645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5000"/>
              <a:lumOff val="75000"/>
              <a:alpha val="3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2EF07-615E-7609-5D09-E2B7E33EE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513" y="1030927"/>
            <a:ext cx="9285288" cy="881062"/>
          </a:xfrm>
        </p:spPr>
        <p:txBody>
          <a:bodyPr/>
          <a:lstStyle/>
          <a:p>
            <a:pPr marL="346075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Unpad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bertujuan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mengetahui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menyajikan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peta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Unpad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2A9E69-D5A4-CFD0-7CEC-FB014A484733}"/>
              </a:ext>
            </a:extLst>
          </p:cNvPr>
          <p:cNvSpPr txBox="1">
            <a:spLocks/>
          </p:cNvSpPr>
          <p:nvPr/>
        </p:nvSpPr>
        <p:spPr bwMode="auto">
          <a:xfrm>
            <a:off x="2687638" y="1954854"/>
            <a:ext cx="8920163" cy="14255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800" b="1" i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Owner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dibantu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Officer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UPR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bertanggung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jawab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menyusun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pelaksanaannya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mempertimbangkan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masukan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masing-masing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pemangku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kepentingan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sedangkan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Owner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bertanggung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jawab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membahas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menetapkan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9144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5511DD-88AD-5020-E647-950EEA99B808}"/>
              </a:ext>
            </a:extLst>
          </p:cNvPr>
          <p:cNvSpPr txBox="1">
            <a:spLocks/>
          </p:cNvSpPr>
          <p:nvPr/>
        </p:nvSpPr>
        <p:spPr bwMode="auto">
          <a:xfrm>
            <a:off x="2755583" y="3548061"/>
            <a:ext cx="9088438" cy="15430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Mengestimasikan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Dampak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endParaRPr lang="en-US" sz="1800" b="1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6075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pengendalian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efektivitasnya</a:t>
            </a:r>
            <a:endParaRPr lang="en-US" sz="1800" b="1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6075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Mengestimasikan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kemungkinan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endParaRPr lang="en-US" sz="1800" b="1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6075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Menggambarkan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peta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Unpad</a:t>
            </a:r>
            <a:endParaRPr lang="en-US" sz="18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90" name="Title 1">
            <a:extLst>
              <a:ext uri="{FF2B5EF4-FFF2-40B4-BE49-F238E27FC236}">
                <a16:creationId xmlns:a16="http://schemas.microsoft.com/office/drawing/2014/main" id="{E0692E9B-0BD1-510B-7177-1D2A7AAC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248" y="200178"/>
            <a:ext cx="10194925" cy="471488"/>
          </a:xfrm>
        </p:spPr>
        <p:txBody>
          <a:bodyPr>
            <a:noAutofit/>
          </a:bodyPr>
          <a:lstStyle/>
          <a:p>
            <a:pPr algn="ctr"/>
            <a:r>
              <a:rPr lang="en-US" altLang="en-US" sz="2000" b="1" dirty="0">
                <a:latin typeface="Abadi" panose="020B0604020104020204" pitchFamily="34" charset="0"/>
              </a:rPr>
              <a:t>PROSES MANAJEMEN RISIKO</a:t>
            </a:r>
            <a:br>
              <a:rPr lang="en-US" altLang="en-US" sz="2000" b="1" dirty="0">
                <a:latin typeface="Abadi" panose="020B0604020104020204" pitchFamily="34" charset="0"/>
              </a:rPr>
            </a:br>
            <a:r>
              <a:rPr lang="en-US" altLang="en-US" sz="2000" b="1" dirty="0">
                <a:latin typeface="Abadi" panose="020B0604020104020204" pitchFamily="34" charset="0"/>
              </a:rPr>
              <a:t>4. ANALISIS RISIKO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4C0256-4369-ADF4-BD45-2015BCE915A4}"/>
              </a:ext>
            </a:extLst>
          </p:cNvPr>
          <p:cNvSpPr/>
          <p:nvPr/>
        </p:nvSpPr>
        <p:spPr>
          <a:xfrm>
            <a:off x="669925" y="1125538"/>
            <a:ext cx="1625600" cy="75088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/>
              <a:t>Tujuan</a:t>
            </a:r>
            <a:endParaRPr lang="en-US" sz="20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A22154-98B0-FCCA-1898-A30E11C44BC2}"/>
              </a:ext>
            </a:extLst>
          </p:cNvPr>
          <p:cNvSpPr/>
          <p:nvPr/>
        </p:nvSpPr>
        <p:spPr>
          <a:xfrm>
            <a:off x="669925" y="2432050"/>
            <a:ext cx="1625600" cy="971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Penanggung</a:t>
            </a:r>
            <a:r>
              <a:rPr lang="en-US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Jawab </a:t>
            </a:r>
            <a:r>
              <a:rPr lang="en-US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endParaRPr lang="en-US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3DF5DB-3E60-98E2-E193-9B21ECCCA8DE}"/>
              </a:ext>
            </a:extLst>
          </p:cNvPr>
          <p:cNvSpPr/>
          <p:nvPr/>
        </p:nvSpPr>
        <p:spPr>
          <a:xfrm>
            <a:off x="644525" y="4064000"/>
            <a:ext cx="1625600" cy="75247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Langkah Proses</a:t>
            </a:r>
          </a:p>
        </p:txBody>
      </p:sp>
      <p:grpSp>
        <p:nvGrpSpPr>
          <p:cNvPr id="41994" name="Group 32">
            <a:extLst>
              <a:ext uri="{FF2B5EF4-FFF2-40B4-BE49-F238E27FC236}">
                <a16:creationId xmlns:a16="http://schemas.microsoft.com/office/drawing/2014/main" id="{44BE6AE0-7D7F-56BA-EE4D-3FA39CC6A48D}"/>
              </a:ext>
            </a:extLst>
          </p:cNvPr>
          <p:cNvGrpSpPr>
            <a:grpSpLocks/>
          </p:cNvGrpSpPr>
          <p:nvPr/>
        </p:nvGrpSpPr>
        <p:grpSpPr bwMode="auto">
          <a:xfrm>
            <a:off x="114300" y="2613025"/>
            <a:ext cx="604838" cy="554038"/>
            <a:chOff x="3825994" y="291760"/>
            <a:chExt cx="604728" cy="55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B5CF724-0A29-B988-BF51-584D748098CE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11" name="TextBox 34">
              <a:extLst>
                <a:ext uri="{FF2B5EF4-FFF2-40B4-BE49-F238E27FC236}">
                  <a16:creationId xmlns:a16="http://schemas.microsoft.com/office/drawing/2014/main" id="{2E75A741-0165-7CE3-AA67-66D1FD85B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  <a:latin typeface="Montserrat Black" panose="00000A00000000000000" pitchFamily="2" charset="0"/>
                </a:rPr>
                <a:t>02</a:t>
              </a:r>
            </a:p>
          </p:txBody>
        </p:sp>
      </p:grpSp>
      <p:grpSp>
        <p:nvGrpSpPr>
          <p:cNvPr id="41995" name="Group 32">
            <a:extLst>
              <a:ext uri="{FF2B5EF4-FFF2-40B4-BE49-F238E27FC236}">
                <a16:creationId xmlns:a16="http://schemas.microsoft.com/office/drawing/2014/main" id="{F1842101-CD9C-B7E5-0F60-84ADBC224E6F}"/>
              </a:ext>
            </a:extLst>
          </p:cNvPr>
          <p:cNvGrpSpPr>
            <a:grpSpLocks/>
          </p:cNvGrpSpPr>
          <p:nvPr/>
        </p:nvGrpSpPr>
        <p:grpSpPr bwMode="auto">
          <a:xfrm>
            <a:off x="88900" y="1255713"/>
            <a:ext cx="604838" cy="554037"/>
            <a:chOff x="3825994" y="291760"/>
            <a:chExt cx="604728" cy="5544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46F27BF-84A2-795C-C86D-9F1667136374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09" name="TextBox 34">
              <a:extLst>
                <a:ext uri="{FF2B5EF4-FFF2-40B4-BE49-F238E27FC236}">
                  <a16:creationId xmlns:a16="http://schemas.microsoft.com/office/drawing/2014/main" id="{4A0EFAE5-0790-2D1E-472C-B5FA2CA15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  <a:latin typeface="Montserrat Black" panose="00000A00000000000000" pitchFamily="2" charset="0"/>
                </a:rPr>
                <a:t>01</a:t>
              </a:r>
            </a:p>
          </p:txBody>
        </p:sp>
      </p:grpSp>
      <p:grpSp>
        <p:nvGrpSpPr>
          <p:cNvPr id="41996" name="Group 32">
            <a:extLst>
              <a:ext uri="{FF2B5EF4-FFF2-40B4-BE49-F238E27FC236}">
                <a16:creationId xmlns:a16="http://schemas.microsoft.com/office/drawing/2014/main" id="{D7C8A799-2AF7-4E36-B14E-A942BC3C8C3E}"/>
              </a:ext>
            </a:extLst>
          </p:cNvPr>
          <p:cNvGrpSpPr>
            <a:grpSpLocks/>
          </p:cNvGrpSpPr>
          <p:nvPr/>
        </p:nvGrpSpPr>
        <p:grpSpPr bwMode="auto">
          <a:xfrm>
            <a:off x="101600" y="4195763"/>
            <a:ext cx="604838" cy="555625"/>
            <a:chOff x="3825994" y="291760"/>
            <a:chExt cx="604728" cy="5544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0DE73F-C40E-B17F-E4A0-5D34344E3404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07" name="TextBox 34">
              <a:extLst>
                <a:ext uri="{FF2B5EF4-FFF2-40B4-BE49-F238E27FC236}">
                  <a16:creationId xmlns:a16="http://schemas.microsoft.com/office/drawing/2014/main" id="{62A6CC88-513E-D643-9231-05861A6F48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  <a:latin typeface="Montserrat Black" panose="00000A00000000000000" pitchFamily="2" charset="0"/>
                </a:rPr>
                <a:t>03</a:t>
              </a:r>
            </a:p>
          </p:txBody>
        </p:sp>
      </p:grpSp>
      <p:sp>
        <p:nvSpPr>
          <p:cNvPr id="19" name="Left Brace 18">
            <a:extLst>
              <a:ext uri="{FF2B5EF4-FFF2-40B4-BE49-F238E27FC236}">
                <a16:creationId xmlns:a16="http://schemas.microsoft.com/office/drawing/2014/main" id="{D0BE654D-E959-7A60-7251-4A9C91ADC40C}"/>
              </a:ext>
            </a:extLst>
          </p:cNvPr>
          <p:cNvSpPr/>
          <p:nvPr/>
        </p:nvSpPr>
        <p:spPr>
          <a:xfrm>
            <a:off x="2295525" y="1071563"/>
            <a:ext cx="193675" cy="80645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57391CB3-C338-9C87-ACB0-71356E5880B3}"/>
              </a:ext>
            </a:extLst>
          </p:cNvPr>
          <p:cNvSpPr/>
          <p:nvPr/>
        </p:nvSpPr>
        <p:spPr>
          <a:xfrm>
            <a:off x="2286000" y="2058988"/>
            <a:ext cx="193675" cy="137318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A6503D60-E8D8-65C7-0482-375E3B53FD00}"/>
              </a:ext>
            </a:extLst>
          </p:cNvPr>
          <p:cNvSpPr/>
          <p:nvPr/>
        </p:nvSpPr>
        <p:spPr>
          <a:xfrm>
            <a:off x="2316163" y="3646488"/>
            <a:ext cx="117475" cy="137318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C15516-F15E-D5FB-E782-802C5EF81B3E}"/>
              </a:ext>
            </a:extLst>
          </p:cNvPr>
          <p:cNvSpPr/>
          <p:nvPr/>
        </p:nvSpPr>
        <p:spPr>
          <a:xfrm>
            <a:off x="593725" y="5387975"/>
            <a:ext cx="1676400" cy="75247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/>
              <a:t>Keluaran</a:t>
            </a:r>
            <a:endParaRPr lang="en-US" sz="2000" b="1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D76F5963-2746-4E50-C26E-090C363E3BCC}"/>
              </a:ext>
            </a:extLst>
          </p:cNvPr>
          <p:cNvSpPr/>
          <p:nvPr/>
        </p:nvSpPr>
        <p:spPr>
          <a:xfrm>
            <a:off x="2297113" y="5164138"/>
            <a:ext cx="184150" cy="116998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C4BE7EF-49F1-103A-B4F5-23D0B4BA34A2}"/>
              </a:ext>
            </a:extLst>
          </p:cNvPr>
          <p:cNvSpPr txBox="1">
            <a:spLocks/>
          </p:cNvSpPr>
          <p:nvPr/>
        </p:nvSpPr>
        <p:spPr bwMode="auto">
          <a:xfrm>
            <a:off x="2629330" y="5164138"/>
            <a:ext cx="8909050" cy="1320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 algn="just" defTabSz="914400">
              <a:buFont typeface="Wingdings" panose="05000000000000000000" pitchFamily="2" charset="2"/>
              <a:buChar char="q"/>
              <a:defRPr/>
            </a:pP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Keluaran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Unpad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Utama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Unpad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7663" indent="-347663" algn="just" defTabSz="914400">
              <a:buFont typeface="Wingdings" panose="05000000000000000000" pitchFamily="2" charset="2"/>
              <a:buChar char="q"/>
              <a:defRPr/>
            </a:pP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Utama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Unpad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terdiri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rincian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levelnya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peta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 defTabSz="9144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9144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grpSp>
        <p:nvGrpSpPr>
          <p:cNvPr id="42003" name="Group 32">
            <a:extLst>
              <a:ext uri="{FF2B5EF4-FFF2-40B4-BE49-F238E27FC236}">
                <a16:creationId xmlns:a16="http://schemas.microsoft.com/office/drawing/2014/main" id="{0BFD5E7E-BB58-A966-7314-9D326A609905}"/>
              </a:ext>
            </a:extLst>
          </p:cNvPr>
          <p:cNvGrpSpPr>
            <a:grpSpLocks/>
          </p:cNvGrpSpPr>
          <p:nvPr/>
        </p:nvGrpSpPr>
        <p:grpSpPr bwMode="auto">
          <a:xfrm>
            <a:off x="101600" y="5483225"/>
            <a:ext cx="604838" cy="554038"/>
            <a:chOff x="3825994" y="291760"/>
            <a:chExt cx="604728" cy="5544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686D910-A287-C5C8-3734-6B0EA859DB26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05" name="TextBox 34">
              <a:extLst>
                <a:ext uri="{FF2B5EF4-FFF2-40B4-BE49-F238E27FC236}">
                  <a16:creationId xmlns:a16="http://schemas.microsoft.com/office/drawing/2014/main" id="{A5C35A9B-C2A3-AF16-CB28-8350E8323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  <a:latin typeface="Montserrat Black" panose="00000A00000000000000" pitchFamily="2" charset="0"/>
                </a:rPr>
                <a:t>04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0870B49-12EF-26D8-C5A2-3323C17223C3}"/>
              </a:ext>
            </a:extLst>
          </p:cNvPr>
          <p:cNvSpPr txBox="1"/>
          <p:nvPr/>
        </p:nvSpPr>
        <p:spPr>
          <a:xfrm>
            <a:off x="1125199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11</a:t>
            </a:r>
          </a:p>
        </p:txBody>
      </p:sp>
      <p:pic>
        <p:nvPicPr>
          <p:cNvPr id="16" name="Picture 2" descr="Logo Unpad – Universitas Padjadjaran">
            <a:extLst>
              <a:ext uri="{FF2B5EF4-FFF2-40B4-BE49-F238E27FC236}">
                <a16:creationId xmlns:a16="http://schemas.microsoft.com/office/drawing/2014/main" id="{B99F2B71-95B2-3C06-7855-E0F075F87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" y="42286"/>
            <a:ext cx="982136" cy="77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DFDC46-1D4C-D540-AC6F-0639CCF4B289}"/>
              </a:ext>
            </a:extLst>
          </p:cNvPr>
          <p:cNvCxnSpPr>
            <a:cxnSpLocks/>
          </p:cNvCxnSpPr>
          <p:nvPr/>
        </p:nvCxnSpPr>
        <p:spPr>
          <a:xfrm>
            <a:off x="175260" y="891540"/>
            <a:ext cx="118414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3" grpId="0" animBg="1"/>
          <p:bldP spid="22" grpId="0" animBg="1"/>
          <p:bldP spid="18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3" grpId="0" animBg="1"/>
          <p:bldP spid="22" grpId="0" animBg="1"/>
          <p:bldP spid="18" grpId="0" animBg="1"/>
          <p:bldP spid="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402;p31">
            <a:extLst>
              <a:ext uri="{FF2B5EF4-FFF2-40B4-BE49-F238E27FC236}">
                <a16:creationId xmlns:a16="http://schemas.microsoft.com/office/drawing/2014/main" id="{D0193C5E-7CA1-0008-C752-7243322C9138}"/>
              </a:ext>
            </a:extLst>
          </p:cNvPr>
          <p:cNvSpPr/>
          <p:nvPr/>
        </p:nvSpPr>
        <p:spPr>
          <a:xfrm>
            <a:off x="3193594" y="957844"/>
            <a:ext cx="8682175" cy="69449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5000"/>
              <a:lumOff val="75000"/>
              <a:alpha val="3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Google Shape;402;p31">
            <a:extLst>
              <a:ext uri="{FF2B5EF4-FFF2-40B4-BE49-F238E27FC236}">
                <a16:creationId xmlns:a16="http://schemas.microsoft.com/office/drawing/2014/main" id="{58010D61-DB05-1950-9ACE-41C18792440B}"/>
              </a:ext>
            </a:extLst>
          </p:cNvPr>
          <p:cNvSpPr/>
          <p:nvPr/>
        </p:nvSpPr>
        <p:spPr>
          <a:xfrm>
            <a:off x="3230130" y="1728910"/>
            <a:ext cx="8645639" cy="803931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5000"/>
              <a:lumOff val="75000"/>
              <a:alpha val="3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Google Shape;402;p31">
            <a:extLst>
              <a:ext uri="{FF2B5EF4-FFF2-40B4-BE49-F238E27FC236}">
                <a16:creationId xmlns:a16="http://schemas.microsoft.com/office/drawing/2014/main" id="{E11FE99E-C24C-9F64-3A3C-2490B63F27C8}"/>
              </a:ext>
            </a:extLst>
          </p:cNvPr>
          <p:cNvSpPr/>
          <p:nvPr/>
        </p:nvSpPr>
        <p:spPr>
          <a:xfrm>
            <a:off x="7469173" y="2831572"/>
            <a:ext cx="4406595" cy="200607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5000"/>
              <a:lumOff val="75000"/>
              <a:alpha val="3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Google Shape;402;p31">
            <a:extLst>
              <a:ext uri="{FF2B5EF4-FFF2-40B4-BE49-F238E27FC236}">
                <a16:creationId xmlns:a16="http://schemas.microsoft.com/office/drawing/2014/main" id="{70A32B5D-EF1F-BA2B-5F17-61088DB9EE7B}"/>
              </a:ext>
            </a:extLst>
          </p:cNvPr>
          <p:cNvSpPr/>
          <p:nvPr/>
        </p:nvSpPr>
        <p:spPr>
          <a:xfrm>
            <a:off x="836196" y="4939589"/>
            <a:ext cx="8904337" cy="56595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5000"/>
              <a:lumOff val="75000"/>
              <a:alpha val="3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Google Shape;402;p31">
            <a:extLst>
              <a:ext uri="{FF2B5EF4-FFF2-40B4-BE49-F238E27FC236}">
                <a16:creationId xmlns:a16="http://schemas.microsoft.com/office/drawing/2014/main" id="{B3D4740A-25C9-1461-10C4-BCD35385810C}"/>
              </a:ext>
            </a:extLst>
          </p:cNvPr>
          <p:cNvSpPr/>
          <p:nvPr/>
        </p:nvSpPr>
        <p:spPr>
          <a:xfrm>
            <a:off x="811163" y="3112198"/>
            <a:ext cx="6240917" cy="154294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5000"/>
              <a:lumOff val="75000"/>
              <a:alpha val="3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EE2F33-447B-D884-DACB-213093D057CE}"/>
              </a:ext>
            </a:extLst>
          </p:cNvPr>
          <p:cNvSpPr txBox="1">
            <a:spLocks/>
          </p:cNvSpPr>
          <p:nvPr/>
        </p:nvSpPr>
        <p:spPr bwMode="auto">
          <a:xfrm>
            <a:off x="713517" y="3182526"/>
            <a:ext cx="6240917" cy="147713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signifikansi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prioritas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memperhatikan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matriks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derajat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signifikansi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ditunjukkan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prioritas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b="1" kern="100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75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en-US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60" name="Title 1">
            <a:extLst>
              <a:ext uri="{FF2B5EF4-FFF2-40B4-BE49-F238E27FC236}">
                <a16:creationId xmlns:a16="http://schemas.microsoft.com/office/drawing/2014/main" id="{2E25D166-21F2-C41D-1810-A5520EC00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515" y="218361"/>
            <a:ext cx="10194925" cy="471487"/>
          </a:xfrm>
        </p:spPr>
        <p:txBody>
          <a:bodyPr>
            <a:noAutofit/>
          </a:bodyPr>
          <a:lstStyle/>
          <a:p>
            <a:pPr algn="ctr"/>
            <a:r>
              <a:rPr lang="en-US" altLang="en-US" sz="2000" b="1" dirty="0">
                <a:latin typeface="Abadi" panose="020B0604020104020204" pitchFamily="34" charset="0"/>
              </a:rPr>
              <a:t>PROSES MANAJEMEN RISIKO</a:t>
            </a:r>
            <a:br>
              <a:rPr lang="en-US" altLang="en-US" sz="2000" b="1" dirty="0">
                <a:latin typeface="Abadi" panose="020B0604020104020204" pitchFamily="34" charset="0"/>
              </a:rPr>
            </a:br>
            <a:r>
              <a:rPr lang="en-US" altLang="en-US" sz="2000" b="1" dirty="0">
                <a:latin typeface="Abadi" panose="020B0604020104020204" pitchFamily="34" charset="0"/>
              </a:rPr>
              <a:t>5. EVALUASI RISIKO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C16E10-57FF-9FD3-DA7C-F330FF0B9E35}"/>
              </a:ext>
            </a:extLst>
          </p:cNvPr>
          <p:cNvSpPr/>
          <p:nvPr/>
        </p:nvSpPr>
        <p:spPr>
          <a:xfrm>
            <a:off x="836563" y="2532841"/>
            <a:ext cx="2234568" cy="54806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Langkah Proses</a:t>
            </a:r>
          </a:p>
        </p:txBody>
      </p:sp>
      <p:grpSp>
        <p:nvGrpSpPr>
          <p:cNvPr id="45062" name="Group 32">
            <a:extLst>
              <a:ext uri="{FF2B5EF4-FFF2-40B4-BE49-F238E27FC236}">
                <a16:creationId xmlns:a16="http://schemas.microsoft.com/office/drawing/2014/main" id="{19144310-F493-14C8-D091-25739179AB0C}"/>
              </a:ext>
            </a:extLst>
          </p:cNvPr>
          <p:cNvGrpSpPr>
            <a:grpSpLocks/>
          </p:cNvGrpSpPr>
          <p:nvPr/>
        </p:nvGrpSpPr>
        <p:grpSpPr bwMode="auto">
          <a:xfrm>
            <a:off x="231726" y="2502580"/>
            <a:ext cx="604837" cy="555625"/>
            <a:chOff x="3825994" y="291760"/>
            <a:chExt cx="604728" cy="5544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D0C831-F184-F213-1895-A4E855206900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065" name="TextBox 34">
              <a:extLst>
                <a:ext uri="{FF2B5EF4-FFF2-40B4-BE49-F238E27FC236}">
                  <a16:creationId xmlns:a16="http://schemas.microsoft.com/office/drawing/2014/main" id="{EF14451B-264B-3AB5-40BF-544EEA4E97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70C0"/>
                  </a:solidFill>
                  <a:latin typeface="Montserrat Black" panose="00000A00000000000000" pitchFamily="2" charset="0"/>
                </a:rPr>
                <a:t>03</a:t>
              </a: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2ADBF3-65AC-122F-7B16-86CB89C0A0F0}"/>
              </a:ext>
            </a:extLst>
          </p:cNvPr>
          <p:cNvSpPr txBox="1">
            <a:spLocks/>
          </p:cNvSpPr>
          <p:nvPr/>
        </p:nvSpPr>
        <p:spPr bwMode="auto">
          <a:xfrm>
            <a:off x="7554390" y="2949162"/>
            <a:ext cx="4587592" cy="200607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Both"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Pertimbangan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lvl="2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Both"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Pertimbangan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Dampak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lvl="2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Both"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Pertimbangan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Kemungkinan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lvl="2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Both"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Pertimbangan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tambahan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Rektor</a:t>
            </a:r>
            <a:endParaRPr lang="en-US" sz="1800" b="1" kern="100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75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en-US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E0A80A-BD40-9892-EE73-D9D69CD5445C}"/>
              </a:ext>
            </a:extLst>
          </p:cNvPr>
          <p:cNvSpPr txBox="1">
            <a:spLocks/>
          </p:cNvSpPr>
          <p:nvPr/>
        </p:nvSpPr>
        <p:spPr bwMode="auto">
          <a:xfrm>
            <a:off x="770667" y="4986722"/>
            <a:ext cx="9035393" cy="6053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AutoNum type="alphaLcPeriod" startAt="2"/>
              <a:defRPr/>
            </a:pP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risiko-risiko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memerlukan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penanganan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lanjut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175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en-US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rrow: Striped Right 15">
            <a:extLst>
              <a:ext uri="{FF2B5EF4-FFF2-40B4-BE49-F238E27FC236}">
                <a16:creationId xmlns:a16="http://schemas.microsoft.com/office/drawing/2014/main" id="{970176AF-0193-1FA5-25AF-6D6FF0539D36}"/>
              </a:ext>
            </a:extLst>
          </p:cNvPr>
          <p:cNvSpPr/>
          <p:nvPr/>
        </p:nvSpPr>
        <p:spPr>
          <a:xfrm>
            <a:off x="7074188" y="3154203"/>
            <a:ext cx="361950" cy="1306314"/>
          </a:xfrm>
          <a:prstGeom prst="stripedRight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Logo Unpad – Universitas Padjadjaran">
            <a:extLst>
              <a:ext uri="{FF2B5EF4-FFF2-40B4-BE49-F238E27FC236}">
                <a16:creationId xmlns:a16="http://schemas.microsoft.com/office/drawing/2014/main" id="{C77D2AAF-23FC-0320-A0A3-AE99C40C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" y="42286"/>
            <a:ext cx="758435" cy="6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8A5895-5588-0D51-62E5-82F60A685C7C}"/>
              </a:ext>
            </a:extLst>
          </p:cNvPr>
          <p:cNvCxnSpPr>
            <a:cxnSpLocks/>
          </p:cNvCxnSpPr>
          <p:nvPr/>
        </p:nvCxnSpPr>
        <p:spPr>
          <a:xfrm>
            <a:off x="175260" y="754380"/>
            <a:ext cx="118414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F0CC4C2-72CD-798C-2CE3-0A94D0541400}"/>
              </a:ext>
            </a:extLst>
          </p:cNvPr>
          <p:cNvSpPr txBox="1"/>
          <p:nvPr/>
        </p:nvSpPr>
        <p:spPr>
          <a:xfrm>
            <a:off x="1125199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90C921B-1425-B460-A379-776DEB6AC234}"/>
              </a:ext>
            </a:extLst>
          </p:cNvPr>
          <p:cNvSpPr/>
          <p:nvPr/>
        </p:nvSpPr>
        <p:spPr>
          <a:xfrm>
            <a:off x="811163" y="1086329"/>
            <a:ext cx="2234568" cy="48107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Tujuan</a:t>
            </a:r>
            <a:endParaRPr lang="en-US" b="1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2473A6D-D1B3-FE6D-6641-9C49A0D2B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053" y="910475"/>
            <a:ext cx="8821057" cy="849301"/>
          </a:xfrm>
        </p:spPr>
        <p:txBody>
          <a:bodyPr>
            <a:normAutofit lnSpcReduction="10000"/>
          </a:bodyPr>
          <a:lstStyle/>
          <a:p>
            <a:pPr marL="346075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Evaluasi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Unpad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bertujuan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prioritas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Utama yang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memerlukan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penanganan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lanjut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6075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23738CC-C9CB-B201-B459-D388650AA95F}"/>
              </a:ext>
            </a:extLst>
          </p:cNvPr>
          <p:cNvSpPr/>
          <p:nvPr/>
        </p:nvSpPr>
        <p:spPr>
          <a:xfrm>
            <a:off x="784536" y="1720186"/>
            <a:ext cx="2261195" cy="68789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Penanggung</a:t>
            </a:r>
            <a:r>
              <a:rPr lang="en-US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Jawab </a:t>
            </a:r>
            <a:r>
              <a:rPr lang="en-US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endParaRPr lang="en-US" b="1" dirty="0"/>
          </a:p>
        </p:txBody>
      </p:sp>
      <p:sp>
        <p:nvSpPr>
          <p:cNvPr id="21" name="Google Shape;402;p31">
            <a:extLst>
              <a:ext uri="{FF2B5EF4-FFF2-40B4-BE49-F238E27FC236}">
                <a16:creationId xmlns:a16="http://schemas.microsoft.com/office/drawing/2014/main" id="{E198B225-127C-3B8E-F561-B4C49FB95557}"/>
              </a:ext>
            </a:extLst>
          </p:cNvPr>
          <p:cNvSpPr/>
          <p:nvPr/>
        </p:nvSpPr>
        <p:spPr>
          <a:xfrm>
            <a:off x="3097992" y="5601071"/>
            <a:ext cx="8742362" cy="73804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5000"/>
              <a:lumOff val="75000"/>
              <a:alpha val="3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7538AAA-7723-EA48-3A41-CDFFA310495A}"/>
              </a:ext>
            </a:extLst>
          </p:cNvPr>
          <p:cNvSpPr txBox="1">
            <a:spLocks/>
          </p:cNvSpPr>
          <p:nvPr/>
        </p:nvSpPr>
        <p:spPr>
          <a:xfrm>
            <a:off x="3230130" y="5619117"/>
            <a:ext cx="8268157" cy="719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Risiko Utama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Unpad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lain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dimuat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mengenai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prioritas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penanganannya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A0C9A24-64F1-42A4-7DBA-1E19AB912673}"/>
              </a:ext>
            </a:extLst>
          </p:cNvPr>
          <p:cNvSpPr/>
          <p:nvPr/>
        </p:nvSpPr>
        <p:spPr>
          <a:xfrm>
            <a:off x="896571" y="5679566"/>
            <a:ext cx="1899557" cy="55562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Keluaran</a:t>
            </a:r>
            <a:endParaRPr lang="en-US" b="1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0EB2BCD-9AEA-BEB1-8C59-BA20AC8A7693}"/>
              </a:ext>
            </a:extLst>
          </p:cNvPr>
          <p:cNvSpPr txBox="1">
            <a:spLocks/>
          </p:cNvSpPr>
          <p:nvPr/>
        </p:nvSpPr>
        <p:spPr bwMode="auto">
          <a:xfrm>
            <a:off x="3277501" y="1728910"/>
            <a:ext cx="8492492" cy="107352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800" b="1" i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Owner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dibantu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Officer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masing-masing UPR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bertanggung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jawab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menyusun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evaluasi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membahas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menetapkan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evaluasi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9144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grpSp>
        <p:nvGrpSpPr>
          <p:cNvPr id="25" name="Group 32">
            <a:extLst>
              <a:ext uri="{FF2B5EF4-FFF2-40B4-BE49-F238E27FC236}">
                <a16:creationId xmlns:a16="http://schemas.microsoft.com/office/drawing/2014/main" id="{A5906A40-BFEC-CC75-488F-DA9CC9AF33AD}"/>
              </a:ext>
            </a:extLst>
          </p:cNvPr>
          <p:cNvGrpSpPr>
            <a:grpSpLocks/>
          </p:cNvGrpSpPr>
          <p:nvPr/>
        </p:nvGrpSpPr>
        <p:grpSpPr bwMode="auto">
          <a:xfrm>
            <a:off x="257444" y="5672199"/>
            <a:ext cx="604837" cy="555625"/>
            <a:chOff x="3825994" y="291760"/>
            <a:chExt cx="604728" cy="5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FECCCD4-CA1A-F430-F54A-8AFFE5955AD2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TextBox 34">
              <a:extLst>
                <a:ext uri="{FF2B5EF4-FFF2-40B4-BE49-F238E27FC236}">
                  <a16:creationId xmlns:a16="http://schemas.microsoft.com/office/drawing/2014/main" id="{E2A673A0-F02B-6D93-5669-0ECEAC632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70C0"/>
                  </a:solidFill>
                  <a:latin typeface="Montserrat Black" panose="00000A00000000000000" pitchFamily="2" charset="0"/>
                </a:rPr>
                <a:t>04</a:t>
              </a:r>
            </a:p>
          </p:txBody>
        </p:sp>
      </p:grpSp>
      <p:grpSp>
        <p:nvGrpSpPr>
          <p:cNvPr id="28" name="Group 32">
            <a:extLst>
              <a:ext uri="{FF2B5EF4-FFF2-40B4-BE49-F238E27FC236}">
                <a16:creationId xmlns:a16="http://schemas.microsoft.com/office/drawing/2014/main" id="{C7F4502C-9072-BB5C-97F0-8EACB95015FE}"/>
              </a:ext>
            </a:extLst>
          </p:cNvPr>
          <p:cNvGrpSpPr>
            <a:grpSpLocks/>
          </p:cNvGrpSpPr>
          <p:nvPr/>
        </p:nvGrpSpPr>
        <p:grpSpPr bwMode="auto">
          <a:xfrm>
            <a:off x="205959" y="1812939"/>
            <a:ext cx="604837" cy="555625"/>
            <a:chOff x="3825994" y="291760"/>
            <a:chExt cx="604728" cy="5544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C398AC9-6FBA-5A55-5A9B-1B88968193F2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Box 34">
              <a:extLst>
                <a:ext uri="{FF2B5EF4-FFF2-40B4-BE49-F238E27FC236}">
                  <a16:creationId xmlns:a16="http://schemas.microsoft.com/office/drawing/2014/main" id="{B765878F-46AD-151D-AD85-8E32223EC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70C0"/>
                  </a:solidFill>
                  <a:latin typeface="Montserrat Black" panose="00000A00000000000000" pitchFamily="2" charset="0"/>
                </a:rPr>
                <a:t>02</a:t>
              </a:r>
            </a:p>
          </p:txBody>
        </p:sp>
      </p:grpSp>
      <p:grpSp>
        <p:nvGrpSpPr>
          <p:cNvPr id="31" name="Group 32">
            <a:extLst>
              <a:ext uri="{FF2B5EF4-FFF2-40B4-BE49-F238E27FC236}">
                <a16:creationId xmlns:a16="http://schemas.microsoft.com/office/drawing/2014/main" id="{8C6BF30A-EFB9-5756-9C6F-6A7332880D40}"/>
              </a:ext>
            </a:extLst>
          </p:cNvPr>
          <p:cNvGrpSpPr>
            <a:grpSpLocks/>
          </p:cNvGrpSpPr>
          <p:nvPr/>
        </p:nvGrpSpPr>
        <p:grpSpPr bwMode="auto">
          <a:xfrm>
            <a:off x="231359" y="1049125"/>
            <a:ext cx="604837" cy="555625"/>
            <a:chOff x="3825994" y="291760"/>
            <a:chExt cx="604728" cy="5544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60F65DB-CE31-CAF8-D49C-4CDD6F45F533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34">
              <a:extLst>
                <a:ext uri="{FF2B5EF4-FFF2-40B4-BE49-F238E27FC236}">
                  <a16:creationId xmlns:a16="http://schemas.microsoft.com/office/drawing/2014/main" id="{9FF8748F-1AAD-FAF3-7843-4EDFC28D1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70C0"/>
                  </a:solidFill>
                  <a:latin typeface="Montserrat Black" panose="00000A00000000000000" pitchFamily="2" charset="0"/>
                </a:rPr>
                <a:t>01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2" grpId="0" animBg="1"/>
          <p:bldP spid="6" grpId="0" animBg="1"/>
          <p:bldP spid="14" grpId="0" animBg="1"/>
          <p:bldP spid="2" grpId="0" animBg="1"/>
          <p:bldP spid="3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2" grpId="0" animBg="1"/>
          <p:bldP spid="6" grpId="0" animBg="1"/>
          <p:bldP spid="14" grpId="0" animBg="1"/>
          <p:bldP spid="2" grpId="0" animBg="1"/>
          <p:bldP spid="3" grpId="0"/>
          <p:bldP spid="21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5E1ECE-285F-2E0F-9A6F-BA81FFD938A3}"/>
              </a:ext>
            </a:extLst>
          </p:cNvPr>
          <p:cNvGrpSpPr/>
          <p:nvPr/>
        </p:nvGrpSpPr>
        <p:grpSpPr>
          <a:xfrm>
            <a:off x="756127" y="1210463"/>
            <a:ext cx="3523773" cy="3882235"/>
            <a:chOff x="1264127" y="4512463"/>
            <a:chExt cx="4336573" cy="4592058"/>
          </a:xfrm>
        </p:grpSpPr>
        <p:sp>
          <p:nvSpPr>
            <p:cNvPr id="3" name="Google Shape;316;p40">
              <a:extLst>
                <a:ext uri="{FF2B5EF4-FFF2-40B4-BE49-F238E27FC236}">
                  <a16:creationId xmlns:a16="http://schemas.microsoft.com/office/drawing/2014/main" id="{A3BD00DF-E9BE-B59C-28A6-AB2D2EFFA9E3}"/>
                </a:ext>
              </a:extLst>
            </p:cNvPr>
            <p:cNvSpPr/>
            <p:nvPr/>
          </p:nvSpPr>
          <p:spPr>
            <a:xfrm>
              <a:off x="1264127" y="5324523"/>
              <a:ext cx="4336573" cy="3779998"/>
            </a:xfrm>
            <a:prstGeom prst="rect">
              <a:avLst/>
            </a:prstGeom>
            <a:solidFill>
              <a:srgbClr val="068DAA">
                <a:alpha val="31000"/>
              </a:srgbClr>
            </a:solidFill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endParaRPr sz="56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" name="Google Shape;316;p40">
              <a:extLst>
                <a:ext uri="{FF2B5EF4-FFF2-40B4-BE49-F238E27FC236}">
                  <a16:creationId xmlns:a16="http://schemas.microsoft.com/office/drawing/2014/main" id="{734AD7FA-E731-1949-5288-EF56FEC3BDA5}"/>
                </a:ext>
              </a:extLst>
            </p:cNvPr>
            <p:cNvSpPr/>
            <p:nvPr/>
          </p:nvSpPr>
          <p:spPr>
            <a:xfrm>
              <a:off x="1264127" y="4512463"/>
              <a:ext cx="4336573" cy="784176"/>
            </a:xfrm>
            <a:custGeom>
              <a:avLst/>
              <a:gdLst/>
              <a:ahLst/>
              <a:cxnLst/>
              <a:rect l="l" t="t" r="r" b="b"/>
              <a:pathLst>
                <a:path w="2501940" h="660400" extrusionOk="0">
                  <a:moveTo>
                    <a:pt x="237748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77480" y="0"/>
                  </a:lnTo>
                  <a:cubicBezTo>
                    <a:pt x="2446060" y="0"/>
                    <a:pt x="2501940" y="55880"/>
                    <a:pt x="2501940" y="124460"/>
                  </a:cubicBezTo>
                  <a:lnTo>
                    <a:pt x="2501940" y="535940"/>
                  </a:lnTo>
                  <a:cubicBezTo>
                    <a:pt x="2501940" y="604520"/>
                    <a:pt x="2446060" y="660400"/>
                    <a:pt x="2377480" y="660400"/>
                  </a:cubicBezTo>
                  <a:close/>
                </a:path>
              </a:pathLst>
            </a:custGeom>
            <a:solidFill>
              <a:srgbClr val="263F6B"/>
            </a:solidFill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endParaRPr sz="56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" name="Google Shape;322;p40">
              <a:extLst>
                <a:ext uri="{FF2B5EF4-FFF2-40B4-BE49-F238E27FC236}">
                  <a16:creationId xmlns:a16="http://schemas.microsoft.com/office/drawing/2014/main" id="{D0ABBED5-2525-5800-F027-68EAB51B011A}"/>
                </a:ext>
              </a:extLst>
            </p:cNvPr>
            <p:cNvSpPr txBox="1"/>
            <p:nvPr/>
          </p:nvSpPr>
          <p:spPr>
            <a:xfrm>
              <a:off x="1382951" y="4736321"/>
              <a:ext cx="393834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en" sz="2000" dirty="0">
                  <a:solidFill>
                    <a:srgbClr val="FFFFFF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Nunito Sans Black"/>
                </a:rPr>
                <a:t>Risiko Strategis</a:t>
              </a:r>
              <a:endParaRPr sz="2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7" name="Google Shape;324;p40">
              <a:extLst>
                <a:ext uri="{FF2B5EF4-FFF2-40B4-BE49-F238E27FC236}">
                  <a16:creationId xmlns:a16="http://schemas.microsoft.com/office/drawing/2014/main" id="{54A6CBEE-1F50-DAFC-F14C-650A88185CFB}"/>
                </a:ext>
              </a:extLst>
            </p:cNvPr>
            <p:cNvSpPr txBox="1"/>
            <p:nvPr/>
          </p:nvSpPr>
          <p:spPr>
            <a:xfrm>
              <a:off x="1662331" y="5527982"/>
              <a:ext cx="3697051" cy="3014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66700" lvl="1" indent="-266700">
                <a:lnSpc>
                  <a:spcPct val="115000"/>
                </a:lnSpc>
                <a:buClr>
                  <a:srgbClr val="263F6B"/>
                </a:buClr>
                <a:buSzPct val="100000"/>
                <a:buFont typeface="+mj-lt"/>
                <a:buAutoNum type="arabicPeriod"/>
              </a:pPr>
              <a:r>
                <a:rPr lang="en" dirty="0">
                  <a:latin typeface="Poppins" panose="00000500000000000000" pitchFamily="2" charset="0"/>
                  <a:cs typeface="Poppins" panose="00000500000000000000" pitchFamily="2" charset="0"/>
                  <a:sym typeface="Nunito Sans"/>
                </a:rPr>
                <a:t>Risiko Akademik</a:t>
              </a:r>
            </a:p>
            <a:p>
              <a:pPr marL="266700" lvl="1" indent="-266700">
                <a:lnSpc>
                  <a:spcPct val="115000"/>
                </a:lnSpc>
                <a:buClr>
                  <a:srgbClr val="263F6B"/>
                </a:buClr>
                <a:buSzPct val="100000"/>
                <a:buFont typeface="+mj-lt"/>
                <a:buAutoNum type="arabicPeriod"/>
              </a:pPr>
              <a:r>
                <a:rPr lang="en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Nunito Sans"/>
                </a:rPr>
                <a:t>Risiko Kemahasiswaan dan Hubungan Alumni</a:t>
              </a:r>
            </a:p>
            <a:p>
              <a:pPr marL="266700" lvl="1" indent="-266700">
                <a:lnSpc>
                  <a:spcPct val="115000"/>
                </a:lnSpc>
                <a:buClr>
                  <a:srgbClr val="263F6B"/>
                </a:buClr>
                <a:buSzPct val="100000"/>
                <a:buFont typeface="+mj-lt"/>
                <a:buAutoNum type="arabicPeriod"/>
              </a:pPr>
              <a:r>
                <a:rPr lang="en" dirty="0">
                  <a:latin typeface="Poppins" panose="00000500000000000000" pitchFamily="2" charset="0"/>
                  <a:cs typeface="Poppins" panose="00000500000000000000" pitchFamily="2" charset="0"/>
                  <a:sym typeface="Nunito Sans"/>
                </a:rPr>
                <a:t>Risiko Riset</a:t>
              </a:r>
            </a:p>
            <a:p>
              <a:pPr marL="266700" lvl="1" indent="-266700">
                <a:lnSpc>
                  <a:spcPct val="115000"/>
                </a:lnSpc>
                <a:buClr>
                  <a:srgbClr val="263F6B"/>
                </a:buClr>
                <a:buSzPct val="100000"/>
                <a:buFont typeface="+mj-lt"/>
                <a:buAutoNum type="arabicPeriod"/>
              </a:pPr>
              <a:r>
                <a:rPr lang="en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Nunito Sans"/>
                </a:rPr>
                <a:t>Risiko Inovasi</a:t>
              </a:r>
            </a:p>
            <a:p>
              <a:pPr marL="266700" lvl="1" indent="-266700">
                <a:lnSpc>
                  <a:spcPct val="115000"/>
                </a:lnSpc>
                <a:buClr>
                  <a:srgbClr val="263F6B"/>
                </a:buClr>
                <a:buSzPct val="100000"/>
                <a:buFont typeface="+mj-lt"/>
                <a:buAutoNum type="arabicPeriod"/>
              </a:pPr>
              <a:r>
                <a:rPr lang="en" dirty="0">
                  <a:latin typeface="Poppins" panose="00000500000000000000" pitchFamily="2" charset="0"/>
                  <a:cs typeface="Poppins" panose="00000500000000000000" pitchFamily="2" charset="0"/>
                  <a:sym typeface="Nunito Sans"/>
                </a:rPr>
                <a:t>Risiko Pengabdian Masyarakat</a:t>
              </a:r>
            </a:p>
            <a:p>
              <a:pPr marL="266700" lvl="1" indent="-266700">
                <a:lnSpc>
                  <a:spcPct val="115000"/>
                </a:lnSpc>
                <a:buClr>
                  <a:srgbClr val="263F6B"/>
                </a:buClr>
                <a:buSzPct val="100000"/>
                <a:buFont typeface="+mj-lt"/>
                <a:buAutoNum type="arabicPeriod"/>
              </a:pPr>
              <a:r>
                <a:rPr lang="en" b="1" dirty="0">
                  <a:solidFill>
                    <a:srgbClr val="FF0000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Nunito Sans"/>
                </a:rPr>
                <a:t>Risiko Bisnis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6C0B31F-CA37-2161-5D67-A5212032D25C}"/>
              </a:ext>
            </a:extLst>
          </p:cNvPr>
          <p:cNvGrpSpPr/>
          <p:nvPr/>
        </p:nvGrpSpPr>
        <p:grpSpPr>
          <a:xfrm>
            <a:off x="8470302" y="1210468"/>
            <a:ext cx="3476213" cy="2002633"/>
            <a:chOff x="1152765" y="4512463"/>
            <a:chExt cx="4354511" cy="1998158"/>
          </a:xfrm>
        </p:grpSpPr>
        <p:sp>
          <p:nvSpPr>
            <p:cNvPr id="9" name="Google Shape;316;p40">
              <a:extLst>
                <a:ext uri="{FF2B5EF4-FFF2-40B4-BE49-F238E27FC236}">
                  <a16:creationId xmlns:a16="http://schemas.microsoft.com/office/drawing/2014/main" id="{7F3418AF-DB2E-F5C5-1752-24ACCA3D6632}"/>
                </a:ext>
              </a:extLst>
            </p:cNvPr>
            <p:cNvSpPr/>
            <p:nvPr/>
          </p:nvSpPr>
          <p:spPr>
            <a:xfrm>
              <a:off x="1170703" y="5175907"/>
              <a:ext cx="4336573" cy="1334714"/>
            </a:xfrm>
            <a:prstGeom prst="rect">
              <a:avLst/>
            </a:prstGeom>
            <a:solidFill>
              <a:srgbClr val="068DAA">
                <a:alpha val="31000"/>
              </a:srgbClr>
            </a:solidFill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endParaRPr sz="56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0" name="Google Shape;316;p40">
              <a:extLst>
                <a:ext uri="{FF2B5EF4-FFF2-40B4-BE49-F238E27FC236}">
                  <a16:creationId xmlns:a16="http://schemas.microsoft.com/office/drawing/2014/main" id="{DE401620-EBFB-6E0E-6D0C-C7DC54F61DF4}"/>
                </a:ext>
              </a:extLst>
            </p:cNvPr>
            <p:cNvSpPr/>
            <p:nvPr/>
          </p:nvSpPr>
          <p:spPr>
            <a:xfrm>
              <a:off x="1152765" y="4512463"/>
              <a:ext cx="4336573" cy="677657"/>
            </a:xfrm>
            <a:custGeom>
              <a:avLst/>
              <a:gdLst/>
              <a:ahLst/>
              <a:cxnLst/>
              <a:rect l="l" t="t" r="r" b="b"/>
              <a:pathLst>
                <a:path w="2501940" h="660400" extrusionOk="0">
                  <a:moveTo>
                    <a:pt x="237748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77480" y="0"/>
                  </a:lnTo>
                  <a:cubicBezTo>
                    <a:pt x="2446060" y="0"/>
                    <a:pt x="2501940" y="55880"/>
                    <a:pt x="2501940" y="124460"/>
                  </a:cubicBezTo>
                  <a:lnTo>
                    <a:pt x="2501940" y="535940"/>
                  </a:lnTo>
                  <a:cubicBezTo>
                    <a:pt x="2501940" y="604520"/>
                    <a:pt x="2446060" y="660400"/>
                    <a:pt x="2377480" y="66040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endParaRPr sz="56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1" name="Google Shape;322;p40">
              <a:extLst>
                <a:ext uri="{FF2B5EF4-FFF2-40B4-BE49-F238E27FC236}">
                  <a16:creationId xmlns:a16="http://schemas.microsoft.com/office/drawing/2014/main" id="{9BE6913D-EF31-588E-80FA-FE1015B285D9}"/>
                </a:ext>
              </a:extLst>
            </p:cNvPr>
            <p:cNvSpPr txBox="1"/>
            <p:nvPr/>
          </p:nvSpPr>
          <p:spPr>
            <a:xfrm>
              <a:off x="1446450" y="4571221"/>
              <a:ext cx="3938350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en" sz="2000" dirty="0">
                  <a:solidFill>
                    <a:srgbClr val="FFFFFF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Nunito Sans Black"/>
                </a:rPr>
                <a:t>Risiko Hukum dan Kepatuhan</a:t>
              </a:r>
              <a:endParaRPr sz="2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2" name="Google Shape;324;p40">
              <a:extLst>
                <a:ext uri="{FF2B5EF4-FFF2-40B4-BE49-F238E27FC236}">
                  <a16:creationId xmlns:a16="http://schemas.microsoft.com/office/drawing/2014/main" id="{963C551A-CF07-D52B-9554-6787236D17EE}"/>
                </a:ext>
              </a:extLst>
            </p:cNvPr>
            <p:cNvSpPr txBox="1"/>
            <p:nvPr/>
          </p:nvSpPr>
          <p:spPr>
            <a:xfrm>
              <a:off x="1251832" y="5372547"/>
              <a:ext cx="3697051" cy="955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647700" lvl="1" indent="-342900">
                <a:lnSpc>
                  <a:spcPct val="115000"/>
                </a:lnSpc>
                <a:buClr>
                  <a:srgbClr val="263F6B"/>
                </a:buClr>
                <a:buSzPct val="100000"/>
                <a:buFont typeface="+mj-lt"/>
                <a:buAutoNum type="arabicPeriod"/>
              </a:pPr>
              <a:r>
                <a:rPr lang="en" dirty="0">
                  <a:latin typeface="Poppins" panose="00000500000000000000" pitchFamily="2" charset="0"/>
                  <a:cs typeface="Poppins" panose="00000500000000000000" pitchFamily="2" charset="0"/>
                  <a:sym typeface="Nunito Sans"/>
                </a:rPr>
                <a:t>Risiko Kepatuhan</a:t>
              </a:r>
            </a:p>
            <a:p>
              <a:pPr marL="647700" lvl="1" indent="-342900">
                <a:lnSpc>
                  <a:spcPct val="115000"/>
                </a:lnSpc>
                <a:buClr>
                  <a:srgbClr val="263F6B"/>
                </a:buClr>
                <a:buSzPct val="100000"/>
                <a:buFont typeface="+mj-lt"/>
                <a:buAutoNum type="arabicPeriod"/>
              </a:pPr>
              <a:r>
                <a:rPr lang="en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Nunito Sans"/>
                </a:rPr>
                <a:t>Risiko Hukum</a:t>
              </a:r>
            </a:p>
            <a:p>
              <a:pPr marL="647700" lvl="1" indent="-342900">
                <a:lnSpc>
                  <a:spcPct val="115000"/>
                </a:lnSpc>
                <a:buClr>
                  <a:srgbClr val="263F6B"/>
                </a:buClr>
                <a:buSzPct val="100000"/>
                <a:buFont typeface="+mj-lt"/>
                <a:buAutoNum type="arabicPeriod"/>
              </a:pPr>
              <a:r>
                <a:rPr lang="en" dirty="0">
                  <a:latin typeface="Poppins" panose="00000500000000000000" pitchFamily="2" charset="0"/>
                  <a:cs typeface="Poppins" panose="00000500000000000000" pitchFamily="2" charset="0"/>
                  <a:sym typeface="Nunito Sans"/>
                </a:rPr>
                <a:t>Risiko Kecurangan</a:t>
              </a:r>
              <a:endParaRPr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pic>
        <p:nvPicPr>
          <p:cNvPr id="15" name="Picture 2" descr="Logo Unpad – Universitas Padjadjaran">
            <a:extLst>
              <a:ext uri="{FF2B5EF4-FFF2-40B4-BE49-F238E27FC236}">
                <a16:creationId xmlns:a16="http://schemas.microsoft.com/office/drawing/2014/main" id="{24E2B2CB-2279-42A3-3DB0-DD50D1173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" y="42286"/>
            <a:ext cx="758435" cy="6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94">
            <a:extLst>
              <a:ext uri="{FF2B5EF4-FFF2-40B4-BE49-F238E27FC236}">
                <a16:creationId xmlns:a16="http://schemas.microsoft.com/office/drawing/2014/main" id="{732D1025-730A-6E26-C5FE-632300585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139760"/>
            <a:ext cx="7181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Abadi" panose="020B0604020104020204" pitchFamily="34" charset="0"/>
              </a:rPr>
              <a:t>KATEGORI RISIKO DI UNPAD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D37094-4236-8347-8CEB-3B91DA07F4CF}"/>
              </a:ext>
            </a:extLst>
          </p:cNvPr>
          <p:cNvGrpSpPr/>
          <p:nvPr/>
        </p:nvGrpSpPr>
        <p:grpSpPr>
          <a:xfrm>
            <a:off x="4441383" y="1212515"/>
            <a:ext cx="3701574" cy="4591385"/>
            <a:chOff x="1264126" y="4512463"/>
            <a:chExt cx="4336574" cy="4591385"/>
          </a:xfrm>
        </p:grpSpPr>
        <p:sp>
          <p:nvSpPr>
            <p:cNvPr id="18" name="Google Shape;316;p40">
              <a:extLst>
                <a:ext uri="{FF2B5EF4-FFF2-40B4-BE49-F238E27FC236}">
                  <a16:creationId xmlns:a16="http://schemas.microsoft.com/office/drawing/2014/main" id="{DAFD9291-154E-EAB0-FAF1-F5C28E8FFC80}"/>
                </a:ext>
              </a:extLst>
            </p:cNvPr>
            <p:cNvSpPr/>
            <p:nvPr/>
          </p:nvSpPr>
          <p:spPr>
            <a:xfrm>
              <a:off x="1264126" y="5173372"/>
              <a:ext cx="4336573" cy="3930476"/>
            </a:xfrm>
            <a:prstGeom prst="rect">
              <a:avLst/>
            </a:prstGeom>
            <a:solidFill>
              <a:srgbClr val="068DAA">
                <a:alpha val="31000"/>
              </a:srgbClr>
            </a:solidFill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endParaRPr sz="56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9" name="Google Shape;316;p40">
              <a:extLst>
                <a:ext uri="{FF2B5EF4-FFF2-40B4-BE49-F238E27FC236}">
                  <a16:creationId xmlns:a16="http://schemas.microsoft.com/office/drawing/2014/main" id="{1C525A2C-9409-DE9B-011E-67DA776A89FC}"/>
                </a:ext>
              </a:extLst>
            </p:cNvPr>
            <p:cNvSpPr/>
            <p:nvPr/>
          </p:nvSpPr>
          <p:spPr>
            <a:xfrm>
              <a:off x="1264127" y="4512463"/>
              <a:ext cx="4336573" cy="675352"/>
            </a:xfrm>
            <a:custGeom>
              <a:avLst/>
              <a:gdLst/>
              <a:ahLst/>
              <a:cxnLst/>
              <a:rect l="l" t="t" r="r" b="b"/>
              <a:pathLst>
                <a:path w="2501940" h="660400" extrusionOk="0">
                  <a:moveTo>
                    <a:pt x="237748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77480" y="0"/>
                  </a:lnTo>
                  <a:cubicBezTo>
                    <a:pt x="2446060" y="0"/>
                    <a:pt x="2501940" y="55880"/>
                    <a:pt x="2501940" y="124460"/>
                  </a:cubicBezTo>
                  <a:lnTo>
                    <a:pt x="2501940" y="535940"/>
                  </a:lnTo>
                  <a:cubicBezTo>
                    <a:pt x="2501940" y="604520"/>
                    <a:pt x="2446060" y="660400"/>
                    <a:pt x="2377480" y="6604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endParaRPr sz="5600" dirty="0">
                <a:highlight>
                  <a:srgbClr val="FF0000"/>
                </a:highlight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0" name="Google Shape;322;p40">
              <a:extLst>
                <a:ext uri="{FF2B5EF4-FFF2-40B4-BE49-F238E27FC236}">
                  <a16:creationId xmlns:a16="http://schemas.microsoft.com/office/drawing/2014/main" id="{E730530B-EDFB-658C-E4E7-F36555C61E89}"/>
                </a:ext>
              </a:extLst>
            </p:cNvPr>
            <p:cNvSpPr txBox="1"/>
            <p:nvPr/>
          </p:nvSpPr>
          <p:spPr>
            <a:xfrm>
              <a:off x="1476208" y="4698221"/>
              <a:ext cx="39383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en" sz="2000" dirty="0">
                  <a:solidFill>
                    <a:srgbClr val="FFFFFF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Nunito Sans Black"/>
                </a:rPr>
                <a:t>Risiko Operasional</a:t>
              </a:r>
              <a:endParaRPr sz="2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1" name="Google Shape;324;p40">
              <a:extLst>
                <a:ext uri="{FF2B5EF4-FFF2-40B4-BE49-F238E27FC236}">
                  <a16:creationId xmlns:a16="http://schemas.microsoft.com/office/drawing/2014/main" id="{56377A92-DBC5-4703-52F5-8B1046B1335E}"/>
                </a:ext>
              </a:extLst>
            </p:cNvPr>
            <p:cNvSpPr txBox="1"/>
            <p:nvPr/>
          </p:nvSpPr>
          <p:spPr>
            <a:xfrm>
              <a:off x="1583885" y="5281263"/>
              <a:ext cx="3697053" cy="3822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342900" lvl="1" indent="-342900">
                <a:lnSpc>
                  <a:spcPct val="115000"/>
                </a:lnSpc>
                <a:buClr>
                  <a:srgbClr val="263F6B"/>
                </a:buClr>
                <a:buSzPct val="100000"/>
                <a:buFont typeface="+mj-lt"/>
                <a:buAutoNum type="arabicPeriod"/>
              </a:pPr>
              <a:r>
                <a:rPr lang="en" dirty="0">
                  <a:latin typeface="Poppins" panose="00000500000000000000" pitchFamily="2" charset="0"/>
                  <a:cs typeface="Poppins" panose="00000500000000000000" pitchFamily="2" charset="0"/>
                  <a:sym typeface="Nunito Sans"/>
                </a:rPr>
                <a:t>Risiko Sistem dan Teknologi Informasi</a:t>
              </a:r>
            </a:p>
            <a:p>
              <a:pPr marL="342900" lvl="1" indent="-342900">
                <a:lnSpc>
                  <a:spcPct val="115000"/>
                </a:lnSpc>
                <a:buClr>
                  <a:srgbClr val="263F6B"/>
                </a:buClr>
                <a:buSzPct val="100000"/>
                <a:buFont typeface="+mj-lt"/>
                <a:buAutoNum type="arabicPeriod"/>
              </a:pPr>
              <a:r>
                <a:rPr lang="en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Nunito Sans"/>
                </a:rPr>
                <a:t>Risiko Pelayanan</a:t>
              </a:r>
            </a:p>
            <a:p>
              <a:pPr marL="342900" lvl="1" indent="-342900">
                <a:lnSpc>
                  <a:spcPct val="115000"/>
                </a:lnSpc>
                <a:buClr>
                  <a:srgbClr val="263F6B"/>
                </a:buClr>
                <a:buSzPct val="100000"/>
                <a:buFont typeface="+mj-lt"/>
                <a:buAutoNum type="arabicPeriod"/>
              </a:pPr>
              <a:r>
                <a:rPr lang="en" dirty="0">
                  <a:latin typeface="Poppins" panose="00000500000000000000" pitchFamily="2" charset="0"/>
                  <a:cs typeface="Poppins" panose="00000500000000000000" pitchFamily="2" charset="0"/>
                  <a:sym typeface="Nunito Sans"/>
                </a:rPr>
                <a:t>Risiko Pengelolaan Sarana dan Prasarana</a:t>
              </a:r>
            </a:p>
            <a:p>
              <a:pPr marL="342900" lvl="1" indent="-342900">
                <a:lnSpc>
                  <a:spcPct val="115000"/>
                </a:lnSpc>
                <a:buClr>
                  <a:srgbClr val="263F6B"/>
                </a:buClr>
                <a:buSzPct val="100000"/>
                <a:buFont typeface="+mj-lt"/>
                <a:buAutoNum type="arabicPeriod"/>
              </a:pPr>
              <a:r>
                <a:rPr lang="en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Nunito Sans"/>
                </a:rPr>
                <a:t>Risiko Keselamatan, Keamanan dan Ketertiban Lingkungan (</a:t>
              </a:r>
              <a:r>
                <a:rPr lang="en" dirty="0">
                  <a:latin typeface="Poppins" panose="00000500000000000000" pitchFamily="2" charset="0"/>
                  <a:cs typeface="Poppins" panose="00000500000000000000" pitchFamily="2" charset="0"/>
                  <a:sym typeface="Nunito Sans"/>
                </a:rPr>
                <a:t>K3L)</a:t>
              </a:r>
            </a:p>
            <a:p>
              <a:pPr marL="342900" lvl="1" indent="-342900">
                <a:lnSpc>
                  <a:spcPct val="115000"/>
                </a:lnSpc>
                <a:buClr>
                  <a:srgbClr val="263F6B"/>
                </a:buClr>
                <a:buSzPct val="100000"/>
                <a:buFont typeface="+mj-lt"/>
                <a:buAutoNum type="arabicPeriod"/>
              </a:pPr>
              <a:r>
                <a:rPr lang="en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Nunito Sans"/>
                </a:rPr>
                <a:t>Risiko Sumber Daya Manusia</a:t>
              </a:r>
            </a:p>
            <a:p>
              <a:pPr marL="342900" lvl="1" indent="-342900">
                <a:lnSpc>
                  <a:spcPct val="115000"/>
                </a:lnSpc>
                <a:buClr>
                  <a:srgbClr val="263F6B"/>
                </a:buClr>
                <a:buSzPct val="100000"/>
                <a:buFont typeface="+mj-lt"/>
                <a:buAutoNum type="arabicPeriod"/>
              </a:pPr>
              <a:r>
                <a:rPr lang="en" dirty="0">
                  <a:latin typeface="Poppins" panose="00000500000000000000" pitchFamily="2" charset="0"/>
                  <a:cs typeface="Poppins" panose="00000500000000000000" pitchFamily="2" charset="0"/>
                  <a:sym typeface="Nunito Sans"/>
                </a:rPr>
                <a:t>Risiko Force Majeure</a:t>
              </a:r>
              <a:endParaRPr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C46F54-03FD-1403-DFFD-014D7CC7C78D}"/>
              </a:ext>
            </a:extLst>
          </p:cNvPr>
          <p:cNvGrpSpPr/>
          <p:nvPr/>
        </p:nvGrpSpPr>
        <p:grpSpPr>
          <a:xfrm>
            <a:off x="8466134" y="3350933"/>
            <a:ext cx="3494346" cy="2151673"/>
            <a:chOff x="1112112" y="4512463"/>
            <a:chExt cx="4377226" cy="1547305"/>
          </a:xfrm>
        </p:grpSpPr>
        <p:sp>
          <p:nvSpPr>
            <p:cNvPr id="23" name="Google Shape;316;p40">
              <a:extLst>
                <a:ext uri="{FF2B5EF4-FFF2-40B4-BE49-F238E27FC236}">
                  <a16:creationId xmlns:a16="http://schemas.microsoft.com/office/drawing/2014/main" id="{6E224FD3-E1A4-6E82-2F2B-60CBA10F93EA}"/>
                </a:ext>
              </a:extLst>
            </p:cNvPr>
            <p:cNvSpPr/>
            <p:nvPr/>
          </p:nvSpPr>
          <p:spPr>
            <a:xfrm>
              <a:off x="1112112" y="5114037"/>
              <a:ext cx="4336573" cy="945731"/>
            </a:xfrm>
            <a:prstGeom prst="rect">
              <a:avLst/>
            </a:prstGeom>
            <a:solidFill>
              <a:srgbClr val="068DAA">
                <a:alpha val="31000"/>
              </a:srgbClr>
            </a:solidFill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endParaRPr sz="56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4" name="Google Shape;316;p40">
              <a:extLst>
                <a:ext uri="{FF2B5EF4-FFF2-40B4-BE49-F238E27FC236}">
                  <a16:creationId xmlns:a16="http://schemas.microsoft.com/office/drawing/2014/main" id="{A4689F12-1E18-D4AA-099C-15A2585EFE80}"/>
                </a:ext>
              </a:extLst>
            </p:cNvPr>
            <p:cNvSpPr/>
            <p:nvPr/>
          </p:nvSpPr>
          <p:spPr>
            <a:xfrm>
              <a:off x="1152765" y="4512463"/>
              <a:ext cx="4336573" cy="601574"/>
            </a:xfrm>
            <a:custGeom>
              <a:avLst/>
              <a:gdLst/>
              <a:ahLst/>
              <a:cxnLst/>
              <a:rect l="l" t="t" r="r" b="b"/>
              <a:pathLst>
                <a:path w="2501940" h="660400" extrusionOk="0">
                  <a:moveTo>
                    <a:pt x="237748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77480" y="0"/>
                  </a:lnTo>
                  <a:cubicBezTo>
                    <a:pt x="2446060" y="0"/>
                    <a:pt x="2501940" y="55880"/>
                    <a:pt x="2501940" y="124460"/>
                  </a:cubicBezTo>
                  <a:lnTo>
                    <a:pt x="2501940" y="535940"/>
                  </a:lnTo>
                  <a:cubicBezTo>
                    <a:pt x="2501940" y="604520"/>
                    <a:pt x="2446060" y="660400"/>
                    <a:pt x="2377480" y="6604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endParaRPr sz="56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5" name="Google Shape;322;p40">
              <a:extLst>
                <a:ext uri="{FF2B5EF4-FFF2-40B4-BE49-F238E27FC236}">
                  <a16:creationId xmlns:a16="http://schemas.microsoft.com/office/drawing/2014/main" id="{7E9B6489-D496-BB02-DD5F-8367A142F469}"/>
                </a:ext>
              </a:extLst>
            </p:cNvPr>
            <p:cNvSpPr txBox="1"/>
            <p:nvPr/>
          </p:nvSpPr>
          <p:spPr>
            <a:xfrm>
              <a:off x="1411018" y="4584419"/>
              <a:ext cx="3938350" cy="614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en" sz="2000" dirty="0">
                  <a:solidFill>
                    <a:srgbClr val="FFFFFF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Nunito Sans Black"/>
                </a:rPr>
                <a:t>Risiko Keuangan dan Aset</a:t>
              </a:r>
              <a:endParaRPr sz="2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6" name="Google Shape;324;p40">
              <a:extLst>
                <a:ext uri="{FF2B5EF4-FFF2-40B4-BE49-F238E27FC236}">
                  <a16:creationId xmlns:a16="http://schemas.microsoft.com/office/drawing/2014/main" id="{30EB5BFE-4E07-456A-B651-641B1EEF99C0}"/>
                </a:ext>
              </a:extLst>
            </p:cNvPr>
            <p:cNvSpPr txBox="1"/>
            <p:nvPr/>
          </p:nvSpPr>
          <p:spPr>
            <a:xfrm>
              <a:off x="1312206" y="5232600"/>
              <a:ext cx="3697051" cy="687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647700" lvl="1" indent="-342900">
                <a:lnSpc>
                  <a:spcPct val="115000"/>
                </a:lnSpc>
                <a:buClr>
                  <a:srgbClr val="263F6B"/>
                </a:buClr>
                <a:buSzPct val="100000"/>
                <a:buFont typeface="+mj-lt"/>
                <a:buAutoNum type="arabicPeriod"/>
              </a:pPr>
              <a:r>
                <a:rPr lang="en" dirty="0">
                  <a:latin typeface="Poppins" panose="00000500000000000000" pitchFamily="2" charset="0"/>
                  <a:cs typeface="Poppins" panose="00000500000000000000" pitchFamily="2" charset="0"/>
                  <a:sym typeface="Nunito Sans"/>
                </a:rPr>
                <a:t>Risiko Pendapatan</a:t>
              </a:r>
            </a:p>
            <a:p>
              <a:pPr marL="647700" lvl="1" indent="-342900">
                <a:lnSpc>
                  <a:spcPct val="115000"/>
                </a:lnSpc>
                <a:buClr>
                  <a:srgbClr val="263F6B"/>
                </a:buClr>
                <a:buSzPct val="100000"/>
                <a:buFont typeface="+mj-lt"/>
                <a:buAutoNum type="arabicPeriod"/>
              </a:pPr>
              <a:r>
                <a:rPr lang="en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Nunito Sans"/>
                </a:rPr>
                <a:t>Risiko Belanja</a:t>
              </a:r>
            </a:p>
            <a:p>
              <a:pPr marL="647700" lvl="1" indent="-342900">
                <a:lnSpc>
                  <a:spcPct val="115000"/>
                </a:lnSpc>
                <a:buClr>
                  <a:srgbClr val="263F6B"/>
                </a:buClr>
                <a:buSzPct val="100000"/>
                <a:buFont typeface="+mj-lt"/>
                <a:buAutoNum type="arabicPeriod"/>
              </a:pPr>
              <a:r>
                <a:rPr lang="en" dirty="0">
                  <a:latin typeface="Poppins" panose="00000500000000000000" pitchFamily="2" charset="0"/>
                  <a:cs typeface="Poppins" panose="00000500000000000000" pitchFamily="2" charset="0"/>
                  <a:sym typeface="Nunito Sans"/>
                </a:rPr>
                <a:t>Risiko Aset</a:t>
              </a:r>
              <a:endParaRPr lang="en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sym typeface="Nunito Sans"/>
              </a:endParaRP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DC0105-C7DE-8829-B9F9-0FC88C940E03}"/>
              </a:ext>
            </a:extLst>
          </p:cNvPr>
          <p:cNvCxnSpPr>
            <a:cxnSpLocks/>
          </p:cNvCxnSpPr>
          <p:nvPr/>
        </p:nvCxnSpPr>
        <p:spPr>
          <a:xfrm>
            <a:off x="148590" y="742950"/>
            <a:ext cx="118414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">
            <a:extLst>
              <a:ext uri="{FF2B5EF4-FFF2-40B4-BE49-F238E27FC236}">
                <a16:creationId xmlns:a16="http://schemas.microsoft.com/office/drawing/2014/main" id="{88BF775B-7501-6918-A243-BF2894CC4364}"/>
              </a:ext>
            </a:extLst>
          </p:cNvPr>
          <p:cNvSpPr txBox="1"/>
          <p:nvPr/>
        </p:nvSpPr>
        <p:spPr>
          <a:xfrm>
            <a:off x="1125199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6463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048B9E-3D32-C364-EA51-AE4238355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46873"/>
              </p:ext>
            </p:extLst>
          </p:nvPr>
        </p:nvGraphicFramePr>
        <p:xfrm>
          <a:off x="428896" y="623333"/>
          <a:ext cx="11334207" cy="5611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329">
                  <a:extLst>
                    <a:ext uri="{9D8B030D-6E8A-4147-A177-3AD203B41FA5}">
                      <a16:colId xmlns:a16="http://schemas.microsoft.com/office/drawing/2014/main" val="1853933395"/>
                    </a:ext>
                  </a:extLst>
                </a:gridCol>
                <a:gridCol w="3547113">
                  <a:extLst>
                    <a:ext uri="{9D8B030D-6E8A-4147-A177-3AD203B41FA5}">
                      <a16:colId xmlns:a16="http://schemas.microsoft.com/office/drawing/2014/main" val="3413046512"/>
                    </a:ext>
                  </a:extLst>
                </a:gridCol>
                <a:gridCol w="7367765">
                  <a:extLst>
                    <a:ext uri="{9D8B030D-6E8A-4147-A177-3AD203B41FA5}">
                      <a16:colId xmlns:a16="http://schemas.microsoft.com/office/drawing/2014/main" val="2118735148"/>
                    </a:ext>
                  </a:extLst>
                </a:gridCol>
              </a:tblGrid>
              <a:tr h="251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NO</a:t>
                      </a:r>
                      <a:endParaRPr lang="en-US" sz="1800" kern="1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6" marR="183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KATEGORI RISIKO</a:t>
                      </a:r>
                      <a:endParaRPr lang="en-US" sz="1800" kern="1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6" marR="183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KATEGORI SUB RISIKO</a:t>
                      </a:r>
                      <a:endParaRPr lang="en-US" sz="1800" kern="1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6" marR="18366" marT="0" marB="0"/>
                </a:tc>
                <a:extLst>
                  <a:ext uri="{0D108BD9-81ED-4DB2-BD59-A6C34878D82A}">
                    <a16:rowId xmlns:a16="http://schemas.microsoft.com/office/drawing/2014/main" val="3673140821"/>
                  </a:ext>
                </a:extLst>
              </a:tr>
              <a:tr h="166347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lang="en-US" sz="1800" kern="1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6" marR="18366" marT="0" marB="0"/>
                </a:tc>
                <a:tc rowSpan="3">
                  <a:txBody>
                    <a:bodyPr/>
                    <a:lstStyle/>
                    <a:p>
                      <a:pPr marL="53975" marR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endParaRPr lang="en-US" sz="1800" u="sng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53975" marR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en-US" sz="1800" b="1" u="sng" kern="100" dirty="0">
                          <a:effectLst/>
                          <a:latin typeface="Abadi" panose="020B0604020104020204" pitchFamily="34" charset="0"/>
                        </a:rPr>
                        <a:t>RISIKO STRATEGIS</a:t>
                      </a:r>
                      <a:endParaRPr lang="en-US" sz="1800" b="1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53975" marR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Risiko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yang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berkenaan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dengan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penetapan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dan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pelaksanaan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rencana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strategis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dan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kebijakan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Unpad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yang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berdampak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signifikan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pada stakeholder (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masyarakat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mahasiswa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dosen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karyawan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pemerintah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, dan lain-lain), dan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penetapan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dan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pelaksanaan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kebijakan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dan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atau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peraturan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pihak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eksternal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yang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dapat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berdampak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pada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pelaksanaan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fungsi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tugas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, dan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eksistensi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Unpad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u="none" strike="noStrike" kern="100" dirty="0"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lang="en-US" sz="1800" kern="1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6" marR="1836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800" b="1" u="sng" kern="100" dirty="0"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RISIKO STRATEGIS BISNIS</a:t>
                      </a:r>
                    </a:p>
                    <a:p>
                      <a:pPr marL="119063" marR="0" lvl="0"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Risiko yang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berkenaan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104020204" pitchFamily="34" charset="0"/>
                        </a:rPr>
                        <a:t>risiko</a:t>
                      </a:r>
                      <a:r>
                        <a:rPr lang="en-US" sz="1800" dirty="0"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104020204" pitchFamily="34" charset="0"/>
                        </a:rPr>
                        <a:t>kegagalan</a:t>
                      </a:r>
                      <a:r>
                        <a:rPr lang="en-US" sz="1800" dirty="0"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104020204" pitchFamily="34" charset="0"/>
                        </a:rPr>
                        <a:t>organisasi</a:t>
                      </a:r>
                      <a:r>
                        <a:rPr lang="en-US" sz="1800" dirty="0"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104020204" pitchFamily="34" charset="0"/>
                        </a:rPr>
                        <a:t>dalam</a:t>
                      </a:r>
                      <a:r>
                        <a:rPr lang="en-US" sz="1800" dirty="0"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104020204" pitchFamily="34" charset="0"/>
                        </a:rPr>
                        <a:t>merumuskan</a:t>
                      </a:r>
                      <a:r>
                        <a:rPr lang="en-US" sz="1800" dirty="0"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badi" panose="020B0604020104020204" pitchFamily="34" charset="0"/>
                        </a:rPr>
                        <a:t>memilih</a:t>
                      </a:r>
                      <a:r>
                        <a:rPr lang="en-US" sz="1800" dirty="0"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badi" panose="020B0604020104020204" pitchFamily="34" charset="0"/>
                        </a:rPr>
                        <a:t>atau</a:t>
                      </a:r>
                      <a:r>
                        <a:rPr lang="en-US" sz="1800" dirty="0"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104020204" pitchFamily="34" charset="0"/>
                        </a:rPr>
                        <a:t>melaksanakan</a:t>
                      </a:r>
                      <a:r>
                        <a:rPr lang="en-US" sz="1800" dirty="0">
                          <a:latin typeface="Abadi" panose="020B0604020104020204" pitchFamily="34" charset="0"/>
                        </a:rPr>
                        <a:t> strategi </a:t>
                      </a:r>
                      <a:r>
                        <a:rPr lang="en-US" sz="1800" dirty="0" err="1">
                          <a:latin typeface="Abadi" panose="020B0604020104020204" pitchFamily="34" charset="0"/>
                        </a:rPr>
                        <a:t>bisnis</a:t>
                      </a:r>
                      <a:r>
                        <a:rPr lang="en-US" sz="1800" dirty="0">
                          <a:latin typeface="Abadi" panose="020B0604020104020204" pitchFamily="34" charset="0"/>
                        </a:rPr>
                        <a:t> yang </a:t>
                      </a:r>
                      <a:r>
                        <a:rPr lang="en-US" sz="1800" dirty="0" err="1">
                          <a:latin typeface="Abadi" panose="020B0604020104020204" pitchFamily="34" charset="0"/>
                        </a:rPr>
                        <a:t>tepat</a:t>
                      </a:r>
                      <a:r>
                        <a:rPr lang="en-US" sz="1800" dirty="0"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104020204" pitchFamily="34" charset="0"/>
                        </a:rPr>
                        <a:t>sehingga</a:t>
                      </a:r>
                      <a:r>
                        <a:rPr lang="en-US" sz="1800" dirty="0"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104020204" pitchFamily="34" charset="0"/>
                        </a:rPr>
                        <a:t>tujuan</a:t>
                      </a:r>
                      <a:r>
                        <a:rPr lang="en-US" sz="1800" dirty="0"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104020204" pitchFamily="34" charset="0"/>
                        </a:rPr>
                        <a:t>jangka</a:t>
                      </a:r>
                      <a:r>
                        <a:rPr lang="en-US" sz="1800" dirty="0"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104020204" pitchFamily="34" charset="0"/>
                        </a:rPr>
                        <a:t>panjang</a:t>
                      </a:r>
                      <a:r>
                        <a:rPr lang="en-US" sz="1800" dirty="0"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badi" panose="020B0604020104020204" pitchFamily="34" charset="0"/>
                        </a:rPr>
                        <a:t>kinerja</a:t>
                      </a:r>
                      <a:r>
                        <a:rPr lang="en-US" sz="1800" dirty="0"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104020204" pitchFamily="34" charset="0"/>
                        </a:rPr>
                        <a:t>keuangan</a:t>
                      </a:r>
                      <a:r>
                        <a:rPr lang="en-US" sz="1800" dirty="0"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badi" panose="020B0604020104020204" pitchFamily="34" charset="0"/>
                        </a:rPr>
                        <a:t>daya</a:t>
                      </a:r>
                      <a:r>
                        <a:rPr lang="en-US" sz="1800" dirty="0"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104020204" pitchFamily="34" charset="0"/>
                        </a:rPr>
                        <a:t>saing</a:t>
                      </a:r>
                      <a:r>
                        <a:rPr lang="en-US" sz="1800" dirty="0">
                          <a:latin typeface="Abadi" panose="020B0604020104020204" pitchFamily="34" charset="0"/>
                        </a:rPr>
                        <a:t>, dan </a:t>
                      </a:r>
                      <a:r>
                        <a:rPr lang="en-US" sz="1800" dirty="0" err="1">
                          <a:latin typeface="Abadi" panose="020B0604020104020204" pitchFamily="34" charset="0"/>
                        </a:rPr>
                        <a:t>keberlanjutan</a:t>
                      </a:r>
                      <a:r>
                        <a:rPr lang="en-US" sz="1800" dirty="0"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104020204" pitchFamily="34" charset="0"/>
                        </a:rPr>
                        <a:t>organisasi</a:t>
                      </a:r>
                      <a:r>
                        <a:rPr lang="en-US" sz="1800" dirty="0"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104020204" pitchFamily="34" charset="0"/>
                        </a:rPr>
                        <a:t>tidak</a:t>
                      </a:r>
                      <a:r>
                        <a:rPr lang="en-US" sz="1800" dirty="0"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104020204" pitchFamily="34" charset="0"/>
                        </a:rPr>
                        <a:t>tercapai</a:t>
                      </a:r>
                      <a:r>
                        <a:rPr lang="en-US" sz="1800" dirty="0">
                          <a:latin typeface="Abadi" panose="020B0604020104020204" pitchFamily="34" charset="0"/>
                        </a:rPr>
                        <a:t>.</a:t>
                      </a:r>
                      <a:endParaRPr lang="en-US" sz="1800" kern="1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6" marR="18366" marT="0" marB="0"/>
                </a:tc>
                <a:extLst>
                  <a:ext uri="{0D108BD9-81ED-4DB2-BD59-A6C34878D82A}">
                    <a16:rowId xmlns:a16="http://schemas.microsoft.com/office/drawing/2014/main" val="400887623"/>
                  </a:ext>
                </a:extLst>
              </a:tr>
              <a:tr h="2013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marR="0" lvl="0"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800" b="1" u="sng" kern="100" dirty="0">
                          <a:effectLst/>
                          <a:latin typeface="Abadi" panose="020B0604020104020204" pitchFamily="34" charset="0"/>
                        </a:rPr>
                        <a:t>RISIKO INOVASI</a:t>
                      </a:r>
                    </a:p>
                    <a:p>
                      <a:pPr marL="119063" marR="0" lvl="0"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Risiko yang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berkenaan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dengan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ketidakoptimalan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atau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kegagalan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dalam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menciptakan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inovasi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pengelolaan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Hak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Kekayaan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Intelektual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(HAKI), dan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komersialisasi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hasil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inovasi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serta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menjamin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tersedianya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dukungan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dan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layanan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bagi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sivitas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akademika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dalam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menciptakan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inovasi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dan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komersialisasi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hasil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inovasi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.</a:t>
                      </a:r>
                      <a:endParaRPr lang="en-US" sz="1800" kern="1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6" marR="18366" marT="0" marB="0"/>
                </a:tc>
                <a:extLst>
                  <a:ext uri="{0D108BD9-81ED-4DB2-BD59-A6C34878D82A}">
                    <a16:rowId xmlns:a16="http://schemas.microsoft.com/office/drawing/2014/main" val="1176331066"/>
                  </a:ext>
                </a:extLst>
              </a:tr>
              <a:tr h="1655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marR="0" lvl="0"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800" b="1" u="sng" kern="100" dirty="0">
                          <a:effectLst/>
                          <a:latin typeface="Abadi" panose="020B0604020104020204" pitchFamily="34" charset="0"/>
                        </a:rPr>
                        <a:t>RISIKO REPUTASI</a:t>
                      </a:r>
                    </a:p>
                    <a:p>
                      <a:pPr marL="119063" marR="0" lvl="0"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Risiko yang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berkenaan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dengan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persepsi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pemangku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kepentingan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atau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pemberitaan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negatif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yang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dapat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membentuk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opini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atau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persepsi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negatif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dan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atau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menurunkan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kepercayaan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pemangku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kepentingan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terhadap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lembaga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kebijakan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, dan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personel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Unpad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.</a:t>
                      </a:r>
                      <a:endParaRPr lang="en-US" sz="1800" kern="1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6" marR="18366" marT="0" marB="0"/>
                </a:tc>
                <a:extLst>
                  <a:ext uri="{0D108BD9-81ED-4DB2-BD59-A6C34878D82A}">
                    <a16:rowId xmlns:a16="http://schemas.microsoft.com/office/drawing/2014/main" val="262770522"/>
                  </a:ext>
                </a:extLst>
              </a:tr>
            </a:tbl>
          </a:graphicData>
        </a:graphic>
      </p:graphicFrame>
      <p:sp>
        <p:nvSpPr>
          <p:cNvPr id="2" name="TextBox 4">
            <a:extLst>
              <a:ext uri="{FF2B5EF4-FFF2-40B4-BE49-F238E27FC236}">
                <a16:creationId xmlns:a16="http://schemas.microsoft.com/office/drawing/2014/main" id="{DB4796DF-69B9-C486-02BC-F8844A81F85C}"/>
              </a:ext>
            </a:extLst>
          </p:cNvPr>
          <p:cNvSpPr txBox="1"/>
          <p:nvPr/>
        </p:nvSpPr>
        <p:spPr>
          <a:xfrm>
            <a:off x="1125199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83715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96F629-32C8-0C09-0B65-2A48670DF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424463"/>
              </p:ext>
            </p:extLst>
          </p:nvPr>
        </p:nvGraphicFramePr>
        <p:xfrm>
          <a:off x="656407" y="542023"/>
          <a:ext cx="10879185" cy="5613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8004">
                  <a:extLst>
                    <a:ext uri="{9D8B030D-6E8A-4147-A177-3AD203B41FA5}">
                      <a16:colId xmlns:a16="http://schemas.microsoft.com/office/drawing/2014/main" val="1737471502"/>
                    </a:ext>
                  </a:extLst>
                </a:gridCol>
                <a:gridCol w="2800399">
                  <a:extLst>
                    <a:ext uri="{9D8B030D-6E8A-4147-A177-3AD203B41FA5}">
                      <a16:colId xmlns:a16="http://schemas.microsoft.com/office/drawing/2014/main" val="743309806"/>
                    </a:ext>
                  </a:extLst>
                </a:gridCol>
                <a:gridCol w="7340782">
                  <a:extLst>
                    <a:ext uri="{9D8B030D-6E8A-4147-A177-3AD203B41FA5}">
                      <a16:colId xmlns:a16="http://schemas.microsoft.com/office/drawing/2014/main" val="1034907456"/>
                    </a:ext>
                  </a:extLst>
                </a:gridCol>
              </a:tblGrid>
              <a:tr h="4313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 NO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5180" marR="5180" marT="518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sng" strike="noStrike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KATEGORI RISIKO </a:t>
                      </a:r>
                      <a:endParaRPr lang="en-US" sz="1600" b="1" i="0" u="sng" strike="noStrike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5180" marR="5180" marT="518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KATEGORI SUB RISIKO</a:t>
                      </a:r>
                    </a:p>
                  </a:txBody>
                  <a:tcPr marL="5180" marR="5180" marT="518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167965"/>
                  </a:ext>
                </a:extLst>
              </a:tr>
              <a:tr h="1043896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2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u="none" strike="noStrike" dirty="0"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u="none" strike="noStrike" dirty="0"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5180" marR="5180" marT="5180" marB="0" anchor="ctr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u="sng" strike="noStrike" dirty="0">
                          <a:effectLst/>
                          <a:latin typeface="Abadi" panose="020B0604020104020204" pitchFamily="34" charset="0"/>
                        </a:rPr>
                        <a:t>RISIKO HUKUM DAN 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u="sng" strike="noStrike" dirty="0">
                          <a:effectLst/>
                          <a:latin typeface="Abadi" panose="020B0604020104020204" pitchFamily="34" charset="0"/>
                        </a:rPr>
                        <a:t>KEPATUHAN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Risiko yang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berkenaan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tuntutan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hukum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pihak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ketiga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Satuan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Usaha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Unpad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ketidakpatuhan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terhadap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peraturan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perundang-undangan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dan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kebijakan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serta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kecurangan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yang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dilakukan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pimpinan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dan/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atau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pegawai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Unpad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.</a:t>
                      </a:r>
                    </a:p>
                    <a:p>
                      <a:pPr algn="l" fontAlgn="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  <a:p>
                      <a:pPr algn="l" fontAlgn="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5180" marR="5180" marT="51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u="sng" strike="noStrike" dirty="0">
                          <a:effectLst/>
                          <a:latin typeface="Abadi" panose="020B0604020104020204" pitchFamily="34" charset="0"/>
                        </a:rPr>
                        <a:t>RISIKO KEPATUHAN</a:t>
                      </a:r>
                    </a:p>
                    <a:p>
                      <a:pPr marL="0" indent="0"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Risiko yang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berkenaan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ketidakmampuan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Satuan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Usaha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Unpad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mematuhi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berbagai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peraturan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perundang-undangan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yang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terkait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kegiatan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operasional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Unpad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.</a:t>
                      </a:r>
                    </a:p>
                  </a:txBody>
                  <a:tcPr marL="5180" marR="5180" marT="5180" marB="0" anchor="ctr"/>
                </a:tc>
                <a:extLst>
                  <a:ext uri="{0D108BD9-81ED-4DB2-BD59-A6C34878D82A}">
                    <a16:rowId xmlns:a16="http://schemas.microsoft.com/office/drawing/2014/main" val="2128197723"/>
                  </a:ext>
                </a:extLst>
              </a:tr>
              <a:tr h="1289861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5180" marR="5180" marT="5180" marB="0" anchor="ctr"/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0" marR="5180" marT="518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u="sng" strike="noStrike" dirty="0">
                          <a:effectLst/>
                          <a:latin typeface="Abadi" panose="020B0604020104020204" pitchFamily="34" charset="0"/>
                        </a:rPr>
                        <a:t>RISIKO HUKUM</a:t>
                      </a:r>
                    </a:p>
                    <a:p>
                      <a:pPr marL="53975" indent="0"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Risiko yang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berkenaan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tuntutan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hukum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pihak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ketiga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Satuan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Usaha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Unpad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yang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antara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lain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disebabkan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adanya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aspek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yuridis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seperti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ketiadaan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ketidakjelasan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, dan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atau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perubahan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peraturan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perundang-undangan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, dan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atau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kelemahan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dokumen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pembuktian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hukum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seperti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dokumen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sah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kepemilikan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atau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tidak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dipenuhinya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persyaratan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kontrak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.</a:t>
                      </a:r>
                    </a:p>
                  </a:txBody>
                  <a:tcPr marL="5180" marR="5180" marT="51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425158"/>
                  </a:ext>
                </a:extLst>
              </a:tr>
              <a:tr h="808106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5180" marR="5180" marT="5180" marB="0" anchor="ctr"/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0" marR="5180" marT="518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u="sng" strike="noStrike" dirty="0">
                          <a:effectLst/>
                          <a:latin typeface="Abadi" panose="020B0604020104020204" pitchFamily="34" charset="0"/>
                        </a:rPr>
                        <a:t>RISIKO KECURANGAN</a:t>
                      </a:r>
                    </a:p>
                    <a:p>
                      <a:pPr marL="0" indent="0"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82575" algn="l"/>
                        </a:tabLst>
                      </a:pP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Risiko yang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berkenaan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pimpinan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atau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pegawai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Satuan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Usaha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Unpad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melakukan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sebuah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praktek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kecurangan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baik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langsung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maupun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tidak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langsung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terkait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jabatan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dan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posisi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pejabat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atau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pegawai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Satuan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Usaha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Unpad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badi" panose="020B0604020104020204" pitchFamily="34" charset="0"/>
                        </a:rPr>
                        <a:t>tersebut</a:t>
                      </a:r>
                      <a:r>
                        <a:rPr lang="en-US" sz="1800" u="none" strike="noStrike" dirty="0">
                          <a:effectLst/>
                          <a:latin typeface="Abadi" panose="020B0604020104020204" pitchFamily="34" charset="0"/>
                        </a:rPr>
                        <a:t>.</a:t>
                      </a:r>
                    </a:p>
                  </a:txBody>
                  <a:tcPr marL="5180" marR="5180" marT="5180" marB="0" anchor="ctr"/>
                </a:tc>
                <a:extLst>
                  <a:ext uri="{0D108BD9-81ED-4DB2-BD59-A6C34878D82A}">
                    <a16:rowId xmlns:a16="http://schemas.microsoft.com/office/drawing/2014/main" val="1359982004"/>
                  </a:ext>
                </a:extLst>
              </a:tr>
            </a:tbl>
          </a:graphicData>
        </a:graphic>
      </p:graphicFrame>
      <p:sp>
        <p:nvSpPr>
          <p:cNvPr id="2" name="TextBox 4">
            <a:extLst>
              <a:ext uri="{FF2B5EF4-FFF2-40B4-BE49-F238E27FC236}">
                <a16:creationId xmlns:a16="http://schemas.microsoft.com/office/drawing/2014/main" id="{4CF388FC-4E87-75A0-0414-D5B059511BCC}"/>
              </a:ext>
            </a:extLst>
          </p:cNvPr>
          <p:cNvSpPr txBox="1"/>
          <p:nvPr/>
        </p:nvSpPr>
        <p:spPr>
          <a:xfrm>
            <a:off x="1126342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9291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550150-09D3-3C49-0C87-5DF71137E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972663"/>
              </p:ext>
            </p:extLst>
          </p:nvPr>
        </p:nvGraphicFramePr>
        <p:xfrm>
          <a:off x="288471" y="120347"/>
          <a:ext cx="11615057" cy="6637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257">
                  <a:extLst>
                    <a:ext uri="{9D8B030D-6E8A-4147-A177-3AD203B41FA5}">
                      <a16:colId xmlns:a16="http://schemas.microsoft.com/office/drawing/2014/main" val="3054481702"/>
                    </a:ext>
                  </a:extLst>
                </a:gridCol>
                <a:gridCol w="2740884">
                  <a:extLst>
                    <a:ext uri="{9D8B030D-6E8A-4147-A177-3AD203B41FA5}">
                      <a16:colId xmlns:a16="http://schemas.microsoft.com/office/drawing/2014/main" val="2677318612"/>
                    </a:ext>
                  </a:extLst>
                </a:gridCol>
                <a:gridCol w="8379916">
                  <a:extLst>
                    <a:ext uri="{9D8B030D-6E8A-4147-A177-3AD203B41FA5}">
                      <a16:colId xmlns:a16="http://schemas.microsoft.com/office/drawing/2014/main" val="1277274416"/>
                    </a:ext>
                  </a:extLst>
                </a:gridCol>
              </a:tblGrid>
              <a:tr h="593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 NO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5180" marR="5180" marT="518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sng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KATEGORI RISIKO </a:t>
                      </a:r>
                      <a:endParaRPr lang="en-US" sz="1600" b="1" i="0" u="sng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5180" marR="5180" marT="518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KATEGORI SUB RISIKO</a:t>
                      </a:r>
                    </a:p>
                  </a:txBody>
                  <a:tcPr marL="5180" marR="5180" marT="518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842588"/>
                  </a:ext>
                </a:extLst>
              </a:tr>
              <a:tr h="518547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3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6" marR="21776" marT="0" marB="0"/>
                </a:tc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b="1" u="sng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b="1" u="sng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b="1" u="sng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b="1" u="sng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b="1" u="sng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b="1" u="sng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sng" kern="100" dirty="0">
                          <a:effectLst/>
                          <a:latin typeface="Abadi" panose="020B0604020104020204" pitchFamily="34" charset="0"/>
                        </a:rPr>
                        <a:t>RISIKO OPERASIONAL</a:t>
                      </a:r>
                      <a:endParaRPr lang="en-US" sz="1600" b="1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Risiko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yang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berkenaan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dengan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kelemahan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proses internal,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sumber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daya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dan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sistem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atau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faktor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eksternal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yang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mempengaruhi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penyelenggaraan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kegiatan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operasional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dan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atau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kebijakan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Unpad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.</a:t>
                      </a:r>
                      <a:endParaRPr lang="en-US" sz="1600" kern="1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6" marR="217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u="sng" kern="100" dirty="0" err="1">
                          <a:effectLst/>
                          <a:latin typeface="Abadi" panose="020B0604020104020204" pitchFamily="34" charset="0"/>
                        </a:rPr>
                        <a:t>Risiko</a:t>
                      </a:r>
                      <a:r>
                        <a:rPr lang="en-US" sz="1600" b="1" u="sng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b="1" u="sng" kern="100" dirty="0" err="1">
                          <a:effectLst/>
                          <a:latin typeface="Abadi" panose="020B0604020104020204" pitchFamily="34" charset="0"/>
                        </a:rPr>
                        <a:t>Sistem</a:t>
                      </a:r>
                      <a:r>
                        <a:rPr lang="en-US" sz="1600" b="1" u="sng" kern="100" dirty="0">
                          <a:effectLst/>
                          <a:latin typeface="Abadi" panose="020B0604020104020204" pitchFamily="34" charset="0"/>
                        </a:rPr>
                        <a:t> dan </a:t>
                      </a:r>
                      <a:r>
                        <a:rPr lang="en-US" sz="1600" b="1" u="sng" kern="100" dirty="0" err="1">
                          <a:effectLst/>
                          <a:latin typeface="Abadi" panose="020B0604020104020204" pitchFamily="34" charset="0"/>
                        </a:rPr>
                        <a:t>Teknologi</a:t>
                      </a:r>
                      <a:r>
                        <a:rPr lang="en-US" sz="1600" b="1" u="sng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b="1" u="sng" kern="100" dirty="0" err="1">
                          <a:effectLst/>
                          <a:latin typeface="Abadi" panose="020B0604020104020204" pitchFamily="34" charset="0"/>
                        </a:rPr>
                        <a:t>Informasi</a:t>
                      </a:r>
                      <a:endParaRPr lang="en-US" sz="1600" b="1" u="sng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Risiko yang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berkenaan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dengan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ketidakoptimalan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sistem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dan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teknologi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informasi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dalam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mendukung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proses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bisnis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di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Satuan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Usaha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Unpad</a:t>
                      </a:r>
                      <a:endParaRPr lang="en-US" sz="1600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kern="100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21776" marR="21776" marT="0" marB="0"/>
                </a:tc>
                <a:extLst>
                  <a:ext uri="{0D108BD9-81ED-4DB2-BD59-A6C34878D82A}">
                    <a16:rowId xmlns:a16="http://schemas.microsoft.com/office/drawing/2014/main" val="2938874677"/>
                  </a:ext>
                </a:extLst>
              </a:tr>
              <a:tr h="5185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u="sng" kern="100" dirty="0" err="1">
                          <a:effectLst/>
                          <a:latin typeface="Abadi" panose="020B0604020104020204" pitchFamily="34" charset="0"/>
                        </a:rPr>
                        <a:t>Risiko</a:t>
                      </a:r>
                      <a:r>
                        <a:rPr lang="en-US" sz="1600" b="1" u="sng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b="1" u="sng" kern="100" dirty="0" err="1">
                          <a:effectLst/>
                          <a:latin typeface="Abadi" panose="020B0604020104020204" pitchFamily="34" charset="0"/>
                        </a:rPr>
                        <a:t>Pelayanan</a:t>
                      </a:r>
                      <a:endParaRPr lang="en-US" sz="1600" b="1" u="sng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Risiko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yang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berkenaan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dengan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ketidakoptimalan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atau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kegagalan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dalam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memberikan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pelayanan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prima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kepada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stakeholder.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kern="100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21776" marR="21776" marT="0" marB="0"/>
                </a:tc>
                <a:extLst>
                  <a:ext uri="{0D108BD9-81ED-4DB2-BD59-A6C34878D82A}">
                    <a16:rowId xmlns:a16="http://schemas.microsoft.com/office/drawing/2014/main" val="2363846100"/>
                  </a:ext>
                </a:extLst>
              </a:tr>
              <a:tr h="642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u="sng" kern="100" dirty="0" err="1">
                          <a:effectLst/>
                          <a:latin typeface="Abadi" panose="020B0604020104020204" pitchFamily="34" charset="0"/>
                        </a:rPr>
                        <a:t>Risiko</a:t>
                      </a:r>
                      <a:r>
                        <a:rPr lang="en-US" sz="1600" b="1" u="sng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b="1" u="sng" kern="100" dirty="0" err="1">
                          <a:effectLst/>
                          <a:latin typeface="Abadi" panose="020B0604020104020204" pitchFamily="34" charset="0"/>
                        </a:rPr>
                        <a:t>Pengelolaan</a:t>
                      </a:r>
                      <a:r>
                        <a:rPr lang="en-US" sz="1600" b="1" u="sng" kern="100" dirty="0">
                          <a:effectLst/>
                          <a:latin typeface="Abadi" panose="020B0604020104020204" pitchFamily="34" charset="0"/>
                        </a:rPr>
                        <a:t> Sarana dan </a:t>
                      </a:r>
                      <a:r>
                        <a:rPr lang="en-US" sz="1600" b="1" u="sng" kern="100" dirty="0" err="1">
                          <a:effectLst/>
                          <a:latin typeface="Abadi" panose="020B0604020104020204" pitchFamily="34" charset="0"/>
                        </a:rPr>
                        <a:t>Prasarana</a:t>
                      </a:r>
                      <a:endParaRPr lang="en-US" sz="1600" b="1" u="sng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Risiko yang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berkenaan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dengan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ketidakoptimalan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atau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kegagalan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dalam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mengelola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sarana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prasarana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logistik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, yang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mendukung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operasional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Satuan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Usaha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Unpad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.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kern="100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21776" marR="21776" marT="0" marB="0"/>
                </a:tc>
                <a:extLst>
                  <a:ext uri="{0D108BD9-81ED-4DB2-BD59-A6C34878D82A}">
                    <a16:rowId xmlns:a16="http://schemas.microsoft.com/office/drawing/2014/main" val="3850942659"/>
                  </a:ext>
                </a:extLst>
              </a:tr>
              <a:tr h="454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u="sng" kern="100" dirty="0" err="1">
                          <a:effectLst/>
                          <a:latin typeface="Abadi" panose="020B0604020104020204" pitchFamily="34" charset="0"/>
                        </a:rPr>
                        <a:t>Risiko</a:t>
                      </a:r>
                      <a:r>
                        <a:rPr lang="en-US" sz="1600" b="1" u="sng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b="1" u="sng" kern="100" dirty="0" err="1">
                          <a:effectLst/>
                          <a:latin typeface="Abadi" panose="020B0604020104020204" pitchFamily="34" charset="0"/>
                        </a:rPr>
                        <a:t>Keselamatan</a:t>
                      </a:r>
                      <a:r>
                        <a:rPr lang="en-US" sz="1600" b="1" u="sng" kern="100" dirty="0">
                          <a:effectLst/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600" b="1" u="sng" kern="100" dirty="0" err="1">
                          <a:effectLst/>
                          <a:latin typeface="Abadi" panose="020B0604020104020204" pitchFamily="34" charset="0"/>
                        </a:rPr>
                        <a:t>Keamanan</a:t>
                      </a:r>
                      <a:r>
                        <a:rPr lang="en-US" sz="1600" b="1" u="sng" kern="100" dirty="0">
                          <a:effectLst/>
                          <a:latin typeface="Abadi" panose="020B0604020104020204" pitchFamily="34" charset="0"/>
                        </a:rPr>
                        <a:t> dan </a:t>
                      </a:r>
                      <a:r>
                        <a:rPr lang="en-US" sz="1600" b="1" u="sng" kern="100" dirty="0" err="1">
                          <a:effectLst/>
                          <a:latin typeface="Abadi" panose="020B0604020104020204" pitchFamily="34" charset="0"/>
                        </a:rPr>
                        <a:t>Ketertiban</a:t>
                      </a:r>
                      <a:r>
                        <a:rPr lang="en-US" sz="1600" b="1" u="sng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b="1" u="sng" kern="100" dirty="0" err="1">
                          <a:effectLst/>
                          <a:latin typeface="Abadi" panose="020B0604020104020204" pitchFamily="34" charset="0"/>
                        </a:rPr>
                        <a:t>Lingkungan</a:t>
                      </a:r>
                      <a:r>
                        <a:rPr lang="en-US" sz="1600" b="1" u="sng" kern="100" dirty="0">
                          <a:effectLst/>
                          <a:latin typeface="Abadi" panose="020B0604020104020204" pitchFamily="34" charset="0"/>
                        </a:rPr>
                        <a:t> (K3L)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Risiko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yang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berkenaan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dengan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ketidakoptimalan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atau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kegagalan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dalam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menjamin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keselamatan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keamanan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dan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ketertiban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lingkungan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.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kern="100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21776" marR="21776" marT="0" marB="0"/>
                </a:tc>
                <a:extLst>
                  <a:ext uri="{0D108BD9-81ED-4DB2-BD59-A6C34878D82A}">
                    <a16:rowId xmlns:a16="http://schemas.microsoft.com/office/drawing/2014/main" val="2744270206"/>
                  </a:ext>
                </a:extLst>
              </a:tr>
              <a:tr h="1202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u="sng" kern="100" dirty="0" err="1">
                          <a:effectLst/>
                          <a:latin typeface="Abadi" panose="020B0604020104020204" pitchFamily="34" charset="0"/>
                        </a:rPr>
                        <a:t>Risiko</a:t>
                      </a:r>
                      <a:r>
                        <a:rPr lang="en-US" sz="1600" b="1" u="sng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b="1" u="sng" kern="100" dirty="0" err="1">
                          <a:effectLst/>
                          <a:latin typeface="Abadi" panose="020B0604020104020204" pitchFamily="34" charset="0"/>
                        </a:rPr>
                        <a:t>Sumber</a:t>
                      </a:r>
                      <a:r>
                        <a:rPr lang="en-US" sz="1600" b="1" u="sng" kern="100" dirty="0">
                          <a:effectLst/>
                          <a:latin typeface="Abadi" panose="020B0604020104020204" pitchFamily="34" charset="0"/>
                        </a:rPr>
                        <a:t> Daya </a:t>
                      </a:r>
                      <a:r>
                        <a:rPr lang="en-US" sz="1600" b="1" u="sng" kern="100" dirty="0" err="1">
                          <a:effectLst/>
                          <a:latin typeface="Abadi" panose="020B0604020104020204" pitchFamily="34" charset="0"/>
                        </a:rPr>
                        <a:t>Manusia</a:t>
                      </a:r>
                      <a:endParaRPr lang="en-US" sz="1600" b="1" u="sng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Risiko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yang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berkenaan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dengan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ketidakoptimalan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atau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kegagalan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dalam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melaksanakan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program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sumber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daya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manusia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menjamin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tersedianya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sumber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daya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manusia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sesuai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kebutuhan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di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setiap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unit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kerja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secara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tepat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jumlah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tepat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waktu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dan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tepat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kualifikasi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untuk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setiap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posisi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serta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kesalahan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sumber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daya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manusia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dalam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melaksanakan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tugas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dan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fungsinya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.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kern="100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21776" marR="21776" marT="0" marB="0"/>
                </a:tc>
                <a:extLst>
                  <a:ext uri="{0D108BD9-81ED-4DB2-BD59-A6C34878D82A}">
                    <a16:rowId xmlns:a16="http://schemas.microsoft.com/office/drawing/2014/main" val="2901008392"/>
                  </a:ext>
                </a:extLst>
              </a:tr>
              <a:tr h="704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u="sng" kern="100" dirty="0" err="1">
                          <a:effectLst/>
                          <a:latin typeface="Abadi" panose="020B0604020104020204" pitchFamily="34" charset="0"/>
                        </a:rPr>
                        <a:t>Risiko</a:t>
                      </a:r>
                      <a:r>
                        <a:rPr lang="en-US" sz="1600" b="1" u="sng" kern="100" dirty="0">
                          <a:effectLst/>
                          <a:latin typeface="Abadi" panose="020B0604020104020204" pitchFamily="34" charset="0"/>
                        </a:rPr>
                        <a:t> Force </a:t>
                      </a:r>
                      <a:r>
                        <a:rPr lang="en-US" sz="1600" b="1" u="sng" kern="100" dirty="0" err="1">
                          <a:effectLst/>
                          <a:latin typeface="Abadi" panose="020B0604020104020204" pitchFamily="34" charset="0"/>
                        </a:rPr>
                        <a:t>Majeur</a:t>
                      </a:r>
                      <a:endParaRPr lang="en-US" sz="1600" b="1" u="sng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Risiko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yang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berhubungan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kejadian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diluar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kendali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manusia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yang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dapat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menghambat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pelaksanaan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program dan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kegiatan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seperti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bencana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alam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wabah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penyakit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Abadi" panose="020B0604020104020204" pitchFamily="34" charset="0"/>
                        </a:rPr>
                        <a:t>perang</a:t>
                      </a:r>
                      <a:r>
                        <a:rPr lang="en-US" sz="1600" kern="100" dirty="0">
                          <a:effectLst/>
                          <a:latin typeface="Abadi" panose="020B0604020104020204" pitchFamily="34" charset="0"/>
                        </a:rPr>
                        <a:t> dan lain-lain.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kern="1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6" marR="21776" marT="0" marB="0"/>
                </a:tc>
                <a:extLst>
                  <a:ext uri="{0D108BD9-81ED-4DB2-BD59-A6C34878D82A}">
                    <a16:rowId xmlns:a16="http://schemas.microsoft.com/office/drawing/2014/main" val="548207855"/>
                  </a:ext>
                </a:extLst>
              </a:tr>
            </a:tbl>
          </a:graphicData>
        </a:graphic>
      </p:graphicFrame>
      <p:sp>
        <p:nvSpPr>
          <p:cNvPr id="3" name="TextBox 4">
            <a:extLst>
              <a:ext uri="{FF2B5EF4-FFF2-40B4-BE49-F238E27FC236}">
                <a16:creationId xmlns:a16="http://schemas.microsoft.com/office/drawing/2014/main" id="{ADC84F29-3861-08B7-CD52-A81DFE54844A}"/>
              </a:ext>
            </a:extLst>
          </p:cNvPr>
          <p:cNvSpPr txBox="1"/>
          <p:nvPr/>
        </p:nvSpPr>
        <p:spPr>
          <a:xfrm>
            <a:off x="1125199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1777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F164F-C551-4963-378B-8BCFA44CD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1FEEA1-6422-C5C8-1F86-7C1EA6CF0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114358"/>
              </p:ext>
            </p:extLst>
          </p:nvPr>
        </p:nvGraphicFramePr>
        <p:xfrm>
          <a:off x="1366701" y="723533"/>
          <a:ext cx="9024257" cy="5191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970">
                  <a:extLst>
                    <a:ext uri="{9D8B030D-6E8A-4147-A177-3AD203B41FA5}">
                      <a16:colId xmlns:a16="http://schemas.microsoft.com/office/drawing/2014/main" val="1672153924"/>
                    </a:ext>
                  </a:extLst>
                </a:gridCol>
                <a:gridCol w="2939143">
                  <a:extLst>
                    <a:ext uri="{9D8B030D-6E8A-4147-A177-3AD203B41FA5}">
                      <a16:colId xmlns:a16="http://schemas.microsoft.com/office/drawing/2014/main" val="346246878"/>
                    </a:ext>
                  </a:extLst>
                </a:gridCol>
                <a:gridCol w="5606144">
                  <a:extLst>
                    <a:ext uri="{9D8B030D-6E8A-4147-A177-3AD203B41FA5}">
                      <a16:colId xmlns:a16="http://schemas.microsoft.com/office/drawing/2014/main" val="2663235554"/>
                    </a:ext>
                  </a:extLst>
                </a:gridCol>
              </a:tblGrid>
              <a:tr h="42752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 NO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5180" marR="5180" marT="518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sng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KATEGORI RISIKO </a:t>
                      </a:r>
                      <a:endParaRPr lang="en-US" sz="1600" b="1" i="0" u="sng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5180" marR="5180" marT="518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KATEGORI SUB RISIKO</a:t>
                      </a:r>
                    </a:p>
                  </a:txBody>
                  <a:tcPr marL="5180" marR="5180" marT="5180" marB="0" anchor="ctr"/>
                </a:tc>
                <a:extLst>
                  <a:ext uri="{0D108BD9-81ED-4DB2-BD59-A6C34878D82A}">
                    <a16:rowId xmlns:a16="http://schemas.microsoft.com/office/drawing/2014/main" val="3049492425"/>
                  </a:ext>
                </a:extLst>
              </a:tr>
              <a:tr h="1290623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9101" marR="59101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b="1" u="sng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u="sng" kern="100" dirty="0">
                          <a:effectLst/>
                          <a:latin typeface="Abadi" panose="020B0604020104020204" pitchFamily="34" charset="0"/>
                        </a:rPr>
                        <a:t>RISIKO KEUANGAN DAN ASET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Risiko yang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berkenaan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dengan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ketidakmampuan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Satuan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Usaha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Unpad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dapat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mendapatkan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sumber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dana,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penyerapan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anggaran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belanja, kesalahan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sasaran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belanja, dan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opini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laporan keuangan</a:t>
                      </a:r>
                      <a:endParaRPr lang="en-US" sz="1800" kern="1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800" b="1" u="sng" kern="100" dirty="0" err="1">
                          <a:effectLst/>
                          <a:latin typeface="Abadi" panose="020B0604020104020204" pitchFamily="34" charset="0"/>
                        </a:rPr>
                        <a:t>Risiko</a:t>
                      </a:r>
                      <a:r>
                        <a:rPr lang="en-US" sz="1800" b="1" u="sng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b="1" u="sng" kern="100" dirty="0" err="1">
                          <a:effectLst/>
                          <a:latin typeface="Abadi" panose="020B0604020104020204" pitchFamily="34" charset="0"/>
                        </a:rPr>
                        <a:t>Penerimaan</a:t>
                      </a:r>
                      <a:endParaRPr lang="en-US" sz="1800" b="1" u="sng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Risiko yang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berkenaan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dengan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ketidakmampuan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Unpad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untuk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mendapatkan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sumber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pendanaan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untuk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keberlangsungan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operasional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Satuan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Usaha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Unpad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.</a:t>
                      </a:r>
                      <a:endParaRPr lang="en-US" sz="1800" kern="1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extLst>
                  <a:ext uri="{0D108BD9-81ED-4DB2-BD59-A6C34878D82A}">
                    <a16:rowId xmlns:a16="http://schemas.microsoft.com/office/drawing/2014/main" val="2482784163"/>
                  </a:ext>
                </a:extLst>
              </a:tr>
              <a:tr h="1613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u="sng" kern="100" dirty="0">
                          <a:effectLst/>
                          <a:latin typeface="Abadi" panose="020B0604020104020204" pitchFamily="34" charset="0"/>
                        </a:rPr>
                        <a:t>Risiko </a:t>
                      </a:r>
                      <a:r>
                        <a:rPr lang="en-US" sz="1800" b="1" u="sng" kern="100" dirty="0" err="1">
                          <a:effectLst/>
                          <a:latin typeface="Abadi" panose="020B0604020104020204" pitchFamily="34" charset="0"/>
                        </a:rPr>
                        <a:t>Belanja</a:t>
                      </a:r>
                      <a:endParaRPr lang="en-US" sz="1800" b="1" u="sng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lvl="0" indent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Risiko yang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berkenaan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dengan 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kegagalan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dalam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penyerapan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belanja Unpad,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tidak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sesuai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proyeksi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(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proporsionalitas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penyerapan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) atau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tidak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sesuai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dengan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sasaran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penggunaan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. </a:t>
                      </a:r>
                      <a:endParaRPr lang="en-US" sz="1800" kern="1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extLst>
                  <a:ext uri="{0D108BD9-81ED-4DB2-BD59-A6C34878D82A}">
                    <a16:rowId xmlns:a16="http://schemas.microsoft.com/office/drawing/2014/main" val="2051000978"/>
                  </a:ext>
                </a:extLst>
              </a:tr>
              <a:tr h="161313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kern="1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kern="100" dirty="0">
                          <a:effectLst/>
                          <a:latin typeface="Abadi" panose="020B0604020104020204" pitchFamily="34" charset="0"/>
                        </a:rPr>
                        <a:t>Risiko Aset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Risiko yang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berkaitan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ketidaktepatan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penyajian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aset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laporan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keuangan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misalkan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aset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dokumen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memadai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aset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belum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tercatat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aset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rusak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dan/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hilang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tetapi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dihapus</a:t>
                      </a:r>
                      <a:endParaRPr lang="en-US" sz="1600" b="1" u="sng" kern="1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lvl="0" indent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kern="1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extLst>
                  <a:ext uri="{0D108BD9-81ED-4DB2-BD59-A6C34878D82A}">
                    <a16:rowId xmlns:a16="http://schemas.microsoft.com/office/drawing/2014/main" val="820271118"/>
                  </a:ext>
                </a:extLst>
              </a:tr>
            </a:tbl>
          </a:graphicData>
        </a:graphic>
      </p:graphicFrame>
      <p:sp>
        <p:nvSpPr>
          <p:cNvPr id="3" name="TextBox 4">
            <a:extLst>
              <a:ext uri="{FF2B5EF4-FFF2-40B4-BE49-F238E27FC236}">
                <a16:creationId xmlns:a16="http://schemas.microsoft.com/office/drawing/2014/main" id="{FC0BE441-C5B7-FC08-2726-5DB986C033E9}"/>
              </a:ext>
            </a:extLst>
          </p:cNvPr>
          <p:cNvSpPr txBox="1"/>
          <p:nvPr/>
        </p:nvSpPr>
        <p:spPr>
          <a:xfrm>
            <a:off x="1125199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46347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02;p31">
            <a:extLst>
              <a:ext uri="{FF2B5EF4-FFF2-40B4-BE49-F238E27FC236}">
                <a16:creationId xmlns:a16="http://schemas.microsoft.com/office/drawing/2014/main" id="{EB8D6B68-A9BF-D073-88CE-C6EE66F6EC0C}"/>
              </a:ext>
            </a:extLst>
          </p:cNvPr>
          <p:cNvSpPr/>
          <p:nvPr/>
        </p:nvSpPr>
        <p:spPr>
          <a:xfrm>
            <a:off x="2768600" y="4944445"/>
            <a:ext cx="6312394" cy="79948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000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Google Shape;402;p31">
            <a:extLst>
              <a:ext uri="{FF2B5EF4-FFF2-40B4-BE49-F238E27FC236}">
                <a16:creationId xmlns:a16="http://schemas.microsoft.com/office/drawing/2014/main" id="{134091D0-16B8-4F7F-0469-744223294542}"/>
              </a:ext>
            </a:extLst>
          </p:cNvPr>
          <p:cNvSpPr/>
          <p:nvPr/>
        </p:nvSpPr>
        <p:spPr>
          <a:xfrm>
            <a:off x="1979771" y="3890112"/>
            <a:ext cx="5953918" cy="79948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000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Google Shape;402;p31">
            <a:extLst>
              <a:ext uri="{FF2B5EF4-FFF2-40B4-BE49-F238E27FC236}">
                <a16:creationId xmlns:a16="http://schemas.microsoft.com/office/drawing/2014/main" id="{33C6397C-9C62-AEFF-6016-39A5BE70AE81}"/>
              </a:ext>
            </a:extLst>
          </p:cNvPr>
          <p:cNvSpPr/>
          <p:nvPr/>
        </p:nvSpPr>
        <p:spPr>
          <a:xfrm>
            <a:off x="2768600" y="2778448"/>
            <a:ext cx="6312394" cy="79948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000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Google Shape;402;p31">
            <a:extLst>
              <a:ext uri="{FF2B5EF4-FFF2-40B4-BE49-F238E27FC236}">
                <a16:creationId xmlns:a16="http://schemas.microsoft.com/office/drawing/2014/main" id="{9F610056-84DC-BA8F-56FA-BB942D2BBA23}"/>
              </a:ext>
            </a:extLst>
          </p:cNvPr>
          <p:cNvSpPr/>
          <p:nvPr/>
        </p:nvSpPr>
        <p:spPr>
          <a:xfrm>
            <a:off x="1979772" y="1713908"/>
            <a:ext cx="5953918" cy="79948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000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F7ADC-A1C2-BFBD-1177-891B71E6E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506" y="129595"/>
            <a:ext cx="9093200" cy="7127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badi" panose="020B0604020104020204" pitchFamily="34" charset="0"/>
              </a:rPr>
              <a:t>METODE PENILAIAN RISIKO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C656A-4718-E49D-1D72-F00347095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359" y="1868658"/>
            <a:ext cx="4474029" cy="587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Analisis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Data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Historis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3FBAAF-9847-E2C2-FE7D-97D24A5F8D37}"/>
              </a:ext>
            </a:extLst>
          </p:cNvPr>
          <p:cNvSpPr txBox="1">
            <a:spLocks/>
          </p:cNvSpPr>
          <p:nvPr/>
        </p:nvSpPr>
        <p:spPr>
          <a:xfrm>
            <a:off x="3647361" y="2898775"/>
            <a:ext cx="421640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Pengamatan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dan Survey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90CFA9-56FB-635F-D638-A607C753E030}"/>
              </a:ext>
            </a:extLst>
          </p:cNvPr>
          <p:cNvSpPr txBox="1">
            <a:spLocks/>
          </p:cNvSpPr>
          <p:nvPr/>
        </p:nvSpPr>
        <p:spPr>
          <a:xfrm>
            <a:off x="3344430" y="4062952"/>
            <a:ext cx="421640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Benchmarking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77E342-B32F-FFD7-C9F9-C156DD9FCE30}"/>
              </a:ext>
            </a:extLst>
          </p:cNvPr>
          <p:cNvSpPr txBox="1">
            <a:spLocks/>
          </p:cNvSpPr>
          <p:nvPr/>
        </p:nvSpPr>
        <p:spPr>
          <a:xfrm>
            <a:off x="4251307" y="5050497"/>
            <a:ext cx="5307409" cy="587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Pendapat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Ahli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0AA9FC-FFF0-29E3-7931-D39E1B375625}"/>
              </a:ext>
            </a:extLst>
          </p:cNvPr>
          <p:cNvSpPr txBox="1"/>
          <p:nvPr/>
        </p:nvSpPr>
        <p:spPr>
          <a:xfrm>
            <a:off x="1129313" y="1734769"/>
            <a:ext cx="864587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01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3A04B774-CE75-2559-1AC2-B4A6BA493375}"/>
              </a:ext>
            </a:extLst>
          </p:cNvPr>
          <p:cNvSpPr txBox="1"/>
          <p:nvPr/>
        </p:nvSpPr>
        <p:spPr>
          <a:xfrm>
            <a:off x="1853213" y="2852734"/>
            <a:ext cx="864587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02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733FBEFB-B251-FFBF-9631-A722258E97E1}"/>
              </a:ext>
            </a:extLst>
          </p:cNvPr>
          <p:cNvSpPr txBox="1"/>
          <p:nvPr/>
        </p:nvSpPr>
        <p:spPr>
          <a:xfrm>
            <a:off x="1091213" y="3884151"/>
            <a:ext cx="864587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611CD4D-9F74-B04A-7E61-980400B6458B}"/>
              </a:ext>
            </a:extLst>
          </p:cNvPr>
          <p:cNvSpPr txBox="1"/>
          <p:nvPr/>
        </p:nvSpPr>
        <p:spPr>
          <a:xfrm>
            <a:off x="1803401" y="5002550"/>
            <a:ext cx="9779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04</a:t>
            </a:r>
          </a:p>
        </p:txBody>
      </p:sp>
      <p:pic>
        <p:nvPicPr>
          <p:cNvPr id="24" name="Picture 2" descr="Logo Unpad – Universitas Padjadjaran">
            <a:extLst>
              <a:ext uri="{FF2B5EF4-FFF2-40B4-BE49-F238E27FC236}">
                <a16:creationId xmlns:a16="http://schemas.microsoft.com/office/drawing/2014/main" id="{1A5F4887-FE2F-FF91-0B4B-E404FE3CA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" y="42286"/>
            <a:ext cx="758435" cy="6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BA4253-32D5-83D1-4546-A14D8226F0DD}"/>
              </a:ext>
            </a:extLst>
          </p:cNvPr>
          <p:cNvCxnSpPr>
            <a:cxnSpLocks/>
          </p:cNvCxnSpPr>
          <p:nvPr/>
        </p:nvCxnSpPr>
        <p:spPr>
          <a:xfrm>
            <a:off x="148590" y="1062990"/>
            <a:ext cx="118414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E336F53-D144-1037-1585-6134D8C52664}"/>
              </a:ext>
            </a:extLst>
          </p:cNvPr>
          <p:cNvSpPr txBox="1"/>
          <p:nvPr/>
        </p:nvSpPr>
        <p:spPr>
          <a:xfrm>
            <a:off x="1125199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47613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6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0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7" grpId="0"/>
          <p:bldP spid="8" grpId="0"/>
          <p:bldP spid="9" grpId="0"/>
          <p:bldP spid="10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7" grpId="0"/>
          <p:bldP spid="8" grpId="0"/>
          <p:bldP spid="9" grpId="0"/>
          <p:bldP spid="10" grpId="0"/>
          <p:bldP spid="1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7CA3A-5F62-5200-DDC8-072D81F64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51438F-3A69-7304-0241-CD42DFECF5F5}"/>
              </a:ext>
            </a:extLst>
          </p:cNvPr>
          <p:cNvSpPr/>
          <p:nvPr/>
        </p:nvSpPr>
        <p:spPr>
          <a:xfrm>
            <a:off x="4023851" y="1837064"/>
            <a:ext cx="7384379" cy="124410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Pendekatan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sistematis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yang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meliputi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budaya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, proses, dan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struktur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untuk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menentukan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tindakan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terbaik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terkait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risiko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5EB294-1FA6-B6CD-7F56-9EFB7FD68D2B}"/>
              </a:ext>
            </a:extLst>
          </p:cNvPr>
          <p:cNvSpPr/>
          <p:nvPr/>
        </p:nvSpPr>
        <p:spPr>
          <a:xfrm>
            <a:off x="4034736" y="3548742"/>
            <a:ext cx="7373494" cy="139314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Penerapan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kebijakan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prosedur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, dan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praktik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manajemen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yang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bersifat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sistematis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atas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aktivitas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komunikasi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dan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konsultasi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penetapan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konteks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identifikasi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risiko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analisis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risiko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evaluasi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risiko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mitigasi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risiko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serta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pemantauan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dan review.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15894B-E22F-2327-A682-FE9347DF44E9}"/>
              </a:ext>
            </a:extLst>
          </p:cNvPr>
          <p:cNvSpPr/>
          <p:nvPr/>
        </p:nvSpPr>
        <p:spPr>
          <a:xfrm>
            <a:off x="1828800" y="1855918"/>
            <a:ext cx="1981203" cy="1203483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MANAJEMEN RISIKO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02A052-6325-EAF2-9599-4E284DF3EF64}"/>
              </a:ext>
            </a:extLst>
          </p:cNvPr>
          <p:cNvSpPr/>
          <p:nvPr/>
        </p:nvSpPr>
        <p:spPr>
          <a:xfrm>
            <a:off x="1846709" y="3598606"/>
            <a:ext cx="1981203" cy="1203483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PROSES MANAJEMEN RISIKO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2A3829-6757-9E82-F321-5333FAC9EA5C}"/>
              </a:ext>
            </a:extLst>
          </p:cNvPr>
          <p:cNvSpPr txBox="1">
            <a:spLocks/>
          </p:cNvSpPr>
          <p:nvPr/>
        </p:nvSpPr>
        <p:spPr>
          <a:xfrm>
            <a:off x="3390900" y="258636"/>
            <a:ext cx="5410200" cy="536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Abadi" panose="020B0604020104020204" pitchFamily="34" charset="0"/>
              </a:rPr>
              <a:t>DEFINISI MANAJEMEN RISIKO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C607BAF0-3776-B4D7-9114-EC0B897C8175}"/>
              </a:ext>
            </a:extLst>
          </p:cNvPr>
          <p:cNvSpPr/>
          <p:nvPr/>
        </p:nvSpPr>
        <p:spPr>
          <a:xfrm rot="16200000">
            <a:off x="746473" y="2015116"/>
            <a:ext cx="1062037" cy="914400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F21A9D3-F32A-3399-8F28-D8621B9C8C8C}"/>
              </a:ext>
            </a:extLst>
          </p:cNvPr>
          <p:cNvSpPr/>
          <p:nvPr/>
        </p:nvSpPr>
        <p:spPr>
          <a:xfrm rot="16200000">
            <a:off x="790014" y="3756831"/>
            <a:ext cx="1062037" cy="914400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79">
            <a:extLst>
              <a:ext uri="{FF2B5EF4-FFF2-40B4-BE49-F238E27FC236}">
                <a16:creationId xmlns:a16="http://schemas.microsoft.com/office/drawing/2014/main" id="{02EF6AB5-4A2A-66ED-DA55-EE47F215A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02" y="2111584"/>
            <a:ext cx="692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0">
            <a:extLst>
              <a:ext uri="{FF2B5EF4-FFF2-40B4-BE49-F238E27FC236}">
                <a16:creationId xmlns:a16="http://schemas.microsoft.com/office/drawing/2014/main" id="{84C117AC-A251-A450-8B1F-76BAD5E9B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54" y="3844029"/>
            <a:ext cx="6731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Logo Unpad – Universitas Padjadjaran">
            <a:extLst>
              <a:ext uri="{FF2B5EF4-FFF2-40B4-BE49-F238E27FC236}">
                <a16:creationId xmlns:a16="http://schemas.microsoft.com/office/drawing/2014/main" id="{9EFA30B6-C529-AC01-0BBE-BC685AE90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" y="42286"/>
            <a:ext cx="1187876" cy="96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5CE297-C493-B3C8-92FF-153D144B7800}"/>
              </a:ext>
            </a:extLst>
          </p:cNvPr>
          <p:cNvCxnSpPr>
            <a:cxnSpLocks/>
          </p:cNvCxnSpPr>
          <p:nvPr/>
        </p:nvCxnSpPr>
        <p:spPr>
          <a:xfrm>
            <a:off x="148590" y="1131570"/>
            <a:ext cx="118414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4">
            <a:extLst>
              <a:ext uri="{FF2B5EF4-FFF2-40B4-BE49-F238E27FC236}">
                <a16:creationId xmlns:a16="http://schemas.microsoft.com/office/drawing/2014/main" id="{21F32D8B-545A-C833-DECD-DE417615690D}"/>
              </a:ext>
            </a:extLst>
          </p:cNvPr>
          <p:cNvSpPr txBox="1"/>
          <p:nvPr/>
        </p:nvSpPr>
        <p:spPr>
          <a:xfrm>
            <a:off x="1125199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31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59135-6399-E94C-4D9D-F781884F7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26133"/>
            <a:ext cx="10515600" cy="50414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badi" panose="020B0604020104020204" pitchFamily="34" charset="0"/>
              </a:rPr>
              <a:t>KRITERIA KEMUNGKINAN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5A061F-97B2-CF93-3D70-CCC1FC867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466" y="1023235"/>
            <a:ext cx="8646523" cy="5629825"/>
          </a:xfrm>
          <a:prstGeom prst="rect">
            <a:avLst/>
          </a:prstGeom>
        </p:spPr>
      </p:pic>
      <p:pic>
        <p:nvPicPr>
          <p:cNvPr id="4" name="Picture 2" descr="Logo Unpad – Universitas Padjadjaran">
            <a:extLst>
              <a:ext uri="{FF2B5EF4-FFF2-40B4-BE49-F238E27FC236}">
                <a16:creationId xmlns:a16="http://schemas.microsoft.com/office/drawing/2014/main" id="{22317046-7E48-7B1F-5F7C-5DD810E58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" y="42286"/>
            <a:ext cx="758435" cy="6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9DA552-9775-9F96-D7E2-A390CB4DC3EA}"/>
              </a:ext>
            </a:extLst>
          </p:cNvPr>
          <p:cNvCxnSpPr>
            <a:cxnSpLocks/>
          </p:cNvCxnSpPr>
          <p:nvPr/>
        </p:nvCxnSpPr>
        <p:spPr>
          <a:xfrm>
            <a:off x="175260" y="868680"/>
            <a:ext cx="118414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CFD1E96-F6CF-3A4E-2236-90F1FB6322B0}"/>
              </a:ext>
            </a:extLst>
          </p:cNvPr>
          <p:cNvSpPr txBox="1"/>
          <p:nvPr/>
        </p:nvSpPr>
        <p:spPr>
          <a:xfrm>
            <a:off x="1125199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1137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F54AA-9235-C102-274E-6EA88C5E5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DC18-42CA-135B-D357-99080F9B6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40" y="199424"/>
            <a:ext cx="10515600" cy="40617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badi" panose="020B0604020104020204" pitchFamily="34" charset="0"/>
              </a:rPr>
              <a:t>KRITERIA DAMPAK</a:t>
            </a:r>
          </a:p>
        </p:txBody>
      </p:sp>
      <p:pic>
        <p:nvPicPr>
          <p:cNvPr id="8" name="Picture 2" descr="Logo Unpad – Universitas Padjadjaran">
            <a:extLst>
              <a:ext uri="{FF2B5EF4-FFF2-40B4-BE49-F238E27FC236}">
                <a16:creationId xmlns:a16="http://schemas.microsoft.com/office/drawing/2014/main" id="{54F0152E-DF16-0FBC-1B5C-ED848CE20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" y="42286"/>
            <a:ext cx="758435" cy="6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1483531-835B-3A6C-AC04-95ECB30AFACB}"/>
              </a:ext>
            </a:extLst>
          </p:cNvPr>
          <p:cNvGraphicFramePr>
            <a:graphicFrameLocks noGrp="1"/>
          </p:cNvGraphicFramePr>
          <p:nvPr/>
        </p:nvGraphicFramePr>
        <p:xfrm>
          <a:off x="1347019" y="983115"/>
          <a:ext cx="9497961" cy="5345544"/>
        </p:xfrm>
        <a:graphic>
          <a:graphicData uri="http://schemas.openxmlformats.org/drawingml/2006/table">
            <a:tbl>
              <a:tblPr firstRow="1" firstCol="1" bandRow="1"/>
              <a:tblGrid>
                <a:gridCol w="1558943">
                  <a:extLst>
                    <a:ext uri="{9D8B030D-6E8A-4147-A177-3AD203B41FA5}">
                      <a16:colId xmlns:a16="http://schemas.microsoft.com/office/drawing/2014/main" val="1065998374"/>
                    </a:ext>
                  </a:extLst>
                </a:gridCol>
                <a:gridCol w="1515574">
                  <a:extLst>
                    <a:ext uri="{9D8B030D-6E8A-4147-A177-3AD203B41FA5}">
                      <a16:colId xmlns:a16="http://schemas.microsoft.com/office/drawing/2014/main" val="3660181853"/>
                    </a:ext>
                  </a:extLst>
                </a:gridCol>
                <a:gridCol w="1576458">
                  <a:extLst>
                    <a:ext uri="{9D8B030D-6E8A-4147-A177-3AD203B41FA5}">
                      <a16:colId xmlns:a16="http://schemas.microsoft.com/office/drawing/2014/main" val="2473551200"/>
                    </a:ext>
                  </a:extLst>
                </a:gridCol>
                <a:gridCol w="1536422">
                  <a:extLst>
                    <a:ext uri="{9D8B030D-6E8A-4147-A177-3AD203B41FA5}">
                      <a16:colId xmlns:a16="http://schemas.microsoft.com/office/drawing/2014/main" val="2482849722"/>
                    </a:ext>
                  </a:extLst>
                </a:gridCol>
                <a:gridCol w="1655699">
                  <a:extLst>
                    <a:ext uri="{9D8B030D-6E8A-4147-A177-3AD203B41FA5}">
                      <a16:colId xmlns:a16="http://schemas.microsoft.com/office/drawing/2014/main" val="4079256215"/>
                    </a:ext>
                  </a:extLst>
                </a:gridCol>
                <a:gridCol w="1654865">
                  <a:extLst>
                    <a:ext uri="{9D8B030D-6E8A-4147-A177-3AD203B41FA5}">
                      <a16:colId xmlns:a16="http://schemas.microsoft.com/office/drawing/2014/main" val="1082788916"/>
                    </a:ext>
                  </a:extLst>
                </a:gridCol>
              </a:tblGrid>
              <a:tr h="121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Nilai</a:t>
                      </a:r>
                      <a:endParaRPr lang="en-ID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540235"/>
                  </a:ext>
                </a:extLst>
              </a:tr>
              <a:tr h="121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Sebutan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Sangat Rendah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Rendah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Sedang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Tinggi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Sangat Tinggi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72774"/>
                  </a:ext>
                </a:extLst>
              </a:tr>
              <a:tr h="121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Kode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639542"/>
                  </a:ext>
                </a:extLst>
              </a:tr>
              <a:tr h="492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Kerugian</a:t>
                      </a: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kern="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Finansial</a:t>
                      </a:r>
                      <a:endParaRPr lang="en-ID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 - 4% dari Anggaran Penerimaan atau Anggaran Pengeluaran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 - 9% dari Anggaran Penerimaan atau Anggaran Pengeluaran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 - 14% dari Anggaran Penerimaan atau Anggaran Pengeluaran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 - 19% dari Anggaran Penerimaan atau Anggaran Pengeluaran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Sama dengan dan lebih dari 20% dari Anggaran Penerimaan atau Anggaran Pengeluaran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928889"/>
                  </a:ext>
                </a:extLst>
              </a:tr>
              <a:tr h="740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Dampak Terhadap Kesehatan, Keselamatan, dan Keamanan Kerja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Dampak Kesehatan atau Kecelakaan ringan dengan pertolongan P3K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Dampak kesehatan sedikit atau kecelakaan dengan penanganan medis, hilangnya jam kerja, keterbatasan tugas dan fungsi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Dampak kesehatan sementara atau kecelakaan dengan penanganan rawat inap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Dampak kesehatan signifikan dan catat permanen atau cedera satu orang atau lebih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Ancaman kesehatan signifikan mewabah atau kematian tunggal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134899"/>
                  </a:ext>
                </a:extLst>
              </a:tr>
              <a:tr h="554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Dampak Terhadap Lingkungan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Dampak lingkungan hanya pada area unit kerja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Dampak lingkungan pada lokasi tertentu pada area publik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Dampak </a:t>
                      </a:r>
                      <a:r>
                        <a:rPr lang="en-US" sz="800" kern="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lingkungan</a:t>
                      </a: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pada lokasi tertentu pada area </a:t>
                      </a:r>
                      <a:r>
                        <a:rPr lang="en-US" sz="800" kern="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publik</a:t>
                      </a:r>
                      <a:endParaRPr lang="en-ID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Dampak lingkungan cukup meluas di beberapa area publik dan signifikan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Dampak lingkungan meluas, signifikan dan mempengaruhi universitas secara keseluruhan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240442"/>
                  </a:ext>
                </a:extLst>
              </a:tr>
              <a:tr h="375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Penundaaan Layanan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 - 10% dari Target Waktu Pelayanan dalam SOP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 - 20% dari Target Waktu Pelayanan dalam SOP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21% - 30% dari Target Waktu Pelayanan dalam SOP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31% - 40% dari Target Waktu Pelayanan dalam SOP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Lebih besar dari 40% dari Target Waktu Pelayanan dalam SOP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642260"/>
                  </a:ext>
                </a:extLst>
              </a:tr>
              <a:tr h="2483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Penurunan Kinerja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 - 5% dari Target Kinerja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 - 10% dari Target Kinerja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 - 15% dari Target Kinerja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 - 20% dari Target Kinerja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Lebih dari 20% dari Target Kinerja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897254"/>
                  </a:ext>
                </a:extLst>
              </a:tr>
              <a:tr h="855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Penurunan Reputasi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Komplain dari pemangku kepentingan (mahasiswa/ dosen/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pemangku kepentingan lainnya) tanpa publikasi di media sosial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Publikasi buruk secara informal (media sosial, blogspot dan lain-lain) secara tidak berkelanjutan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Publikasi buruk secara informal (media sosial, blogspot dan lain-lain) secara berkelanjutan)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Publikasi buruk di media massa secara tidak berkelanjutan)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Publikasi buruk di media massa secara berkelanjutan)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947606"/>
                  </a:ext>
                </a:extLst>
              </a:tr>
              <a:tr h="802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Hukum/Litigasi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Potensi masalah hukum tetapi dapat diselesaikan di internal di unit kerja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Potensi masalah hukum tetapi dapat diselesaikan di internal di universitas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Permasalahan hukum yang ditangani oleh lembaga penegak hukum (kepolisian, kejaksaan)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Tuntutan hukum kepada universitas yang diproses di pengadilan tetapi tidak diikuti dengan sanksi hukum yang berkekuatan hukum tetap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Tuntutan hukum kepada universitas yang diproses di pengadilan yang diikuti dengan sanksi hukum yang berkekuatan hukum tetap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118099"/>
                  </a:ext>
                </a:extLst>
              </a:tr>
              <a:tr h="8645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Opini Laporan Keuangan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Terdapat temuan audit yang tidak berulang tetapi mendapatkan Opini Laporan Keuangan Wajar Tanpa Modifikasian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Terdapat temuan audit yang berulang tetapi mendapatkan Opini Laporan Keuangan Wajar Tanpa Modifikasian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Terdapat temuan audit yang menyebabkan Opini Laporan keuangan Wajar Dengan Pengecualian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Opini Laporan Keuangan Tidak Wajar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Opini</a:t>
                      </a: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Laporan Keuangan Tidak </a:t>
                      </a:r>
                      <a:r>
                        <a:rPr lang="en-US" sz="800" kern="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Menyatakan</a:t>
                      </a: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Pendapat</a:t>
                      </a:r>
                      <a:endParaRPr lang="en-ID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971344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8CC762-998B-4B5A-9441-A932DD3D5054}"/>
              </a:ext>
            </a:extLst>
          </p:cNvPr>
          <p:cNvCxnSpPr>
            <a:cxnSpLocks/>
          </p:cNvCxnSpPr>
          <p:nvPr/>
        </p:nvCxnSpPr>
        <p:spPr>
          <a:xfrm>
            <a:off x="198120" y="759846"/>
            <a:ext cx="118414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6546478-53E1-2BB6-2FF9-A4F10C84A7A4}"/>
              </a:ext>
            </a:extLst>
          </p:cNvPr>
          <p:cNvSpPr txBox="1"/>
          <p:nvPr/>
        </p:nvSpPr>
        <p:spPr>
          <a:xfrm>
            <a:off x="1125199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25507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022CB-4644-8488-90DE-9FFFC1659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FF9935D-F2A7-4EE1-DF76-E2121C3A2944}"/>
              </a:ext>
            </a:extLst>
          </p:cNvPr>
          <p:cNvSpPr txBox="1">
            <a:spLocks/>
          </p:cNvSpPr>
          <p:nvPr/>
        </p:nvSpPr>
        <p:spPr>
          <a:xfrm>
            <a:off x="2579370" y="208282"/>
            <a:ext cx="7216140" cy="753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kern="100" dirty="0">
                <a:latin typeface="Abadi" panose="020B0604020104020204" pitchFamily="34" charset="0"/>
              </a:rPr>
              <a:t>Cara Menentukan Tingkat </a:t>
            </a:r>
            <a:r>
              <a:rPr lang="en-US" sz="3200" b="1" kern="100" dirty="0" err="1">
                <a:latin typeface="Abadi" panose="020B0604020104020204" pitchFamily="34" charset="0"/>
              </a:rPr>
              <a:t>Kemungkinan</a:t>
            </a:r>
            <a:r>
              <a:rPr lang="en-US" sz="3200" b="1" kern="100" dirty="0">
                <a:latin typeface="Abadi" panose="020B0604020104020204" pitchFamily="34" charset="0"/>
              </a:rPr>
              <a:t> dan </a:t>
            </a:r>
            <a:r>
              <a:rPr lang="en-US" sz="3200" b="1" kern="100" dirty="0" err="1">
                <a:latin typeface="Abadi" panose="020B0604020104020204" pitchFamily="34" charset="0"/>
              </a:rPr>
              <a:t>Dampak</a:t>
            </a:r>
            <a:r>
              <a:rPr lang="en-US" sz="3200" b="1" kern="100" dirty="0">
                <a:latin typeface="Abadi" panose="020B0604020104020204" pitchFamily="34" charset="0"/>
              </a:rPr>
              <a:t> </a:t>
            </a:r>
            <a:endParaRPr lang="en-US" sz="3200" b="1" kern="100" dirty="0">
              <a:latin typeface="Abadi" panose="020B06040201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Logo Unpad – Universitas Padjadjaran">
            <a:extLst>
              <a:ext uri="{FF2B5EF4-FFF2-40B4-BE49-F238E27FC236}">
                <a16:creationId xmlns:a16="http://schemas.microsoft.com/office/drawing/2014/main" id="{B602765E-9194-E2A6-8C5B-23395FFA9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" y="42286"/>
            <a:ext cx="1187876" cy="96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1D00D0-D5CC-F719-54B5-71754B34F7E1}"/>
              </a:ext>
            </a:extLst>
          </p:cNvPr>
          <p:cNvCxnSpPr>
            <a:cxnSpLocks/>
          </p:cNvCxnSpPr>
          <p:nvPr/>
        </p:nvCxnSpPr>
        <p:spPr>
          <a:xfrm>
            <a:off x="175260" y="1245870"/>
            <a:ext cx="118414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4">
            <a:extLst>
              <a:ext uri="{FF2B5EF4-FFF2-40B4-BE49-F238E27FC236}">
                <a16:creationId xmlns:a16="http://schemas.microsoft.com/office/drawing/2014/main" id="{B599C3B8-3573-22AC-3A9E-59758EB0E8D9}"/>
              </a:ext>
            </a:extLst>
          </p:cNvPr>
          <p:cNvSpPr txBox="1"/>
          <p:nvPr/>
        </p:nvSpPr>
        <p:spPr>
          <a:xfrm>
            <a:off x="1125199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21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015376D-D2DA-EE9F-ADB4-B8569EE72896}"/>
              </a:ext>
            </a:extLst>
          </p:cNvPr>
          <p:cNvSpPr txBox="1">
            <a:spLocks/>
          </p:cNvSpPr>
          <p:nvPr/>
        </p:nvSpPr>
        <p:spPr>
          <a:xfrm>
            <a:off x="803910" y="1530310"/>
            <a:ext cx="10584180" cy="4102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b="1" kern="100" dirty="0">
                <a:latin typeface="Abadi" panose="020B0604020104020204" pitchFamily="34" charset="0"/>
              </a:rPr>
              <a:t>Cara Menentukan Tingkat Kemungkinan: </a:t>
            </a:r>
          </a:p>
          <a:p>
            <a:pPr marL="4572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kern="100" dirty="0">
                <a:latin typeface="Abadi" panose="020B0604020104020204" pitchFamily="34" charset="0"/>
              </a:rPr>
              <a:t>Trend </a:t>
            </a:r>
            <a:r>
              <a:rPr lang="en-US" sz="2000" kern="100" dirty="0" err="1">
                <a:latin typeface="Abadi" panose="020B0604020104020204" pitchFamily="34" charset="0"/>
              </a:rPr>
              <a:t>Indikator</a:t>
            </a:r>
            <a:r>
              <a:rPr lang="en-US" sz="2000" kern="100" dirty="0">
                <a:latin typeface="Abadi" panose="020B0604020104020204" pitchFamily="34" charset="0"/>
              </a:rPr>
              <a:t> Kinerja </a:t>
            </a:r>
            <a:r>
              <a:rPr lang="en-US" sz="2000" kern="100" dirty="0" err="1">
                <a:latin typeface="Abadi" panose="020B0604020104020204" pitchFamily="34" charset="0"/>
              </a:rPr>
              <a:t>Kunci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selama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beberapa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tahun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ke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belakang</a:t>
            </a:r>
            <a:r>
              <a:rPr lang="en-US" sz="2000" kern="100" dirty="0">
                <a:latin typeface="Abadi" panose="020B0604020104020204" pitchFamily="34" charset="0"/>
              </a:rPr>
              <a:t>, </a:t>
            </a:r>
            <a:r>
              <a:rPr lang="en-US" sz="2000" kern="100" dirty="0" err="1">
                <a:latin typeface="Abadi" panose="020B0604020104020204" pitchFamily="34" charset="0"/>
              </a:rPr>
              <a:t>kondisi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pengendalian</a:t>
            </a:r>
            <a:r>
              <a:rPr lang="en-US" sz="2000" kern="100" dirty="0">
                <a:latin typeface="Abadi" panose="020B0604020104020204" pitchFamily="34" charset="0"/>
              </a:rPr>
              <a:t> yang </a:t>
            </a:r>
            <a:r>
              <a:rPr lang="en-US" sz="2000" kern="100" dirty="0" err="1">
                <a:latin typeface="Abadi" panose="020B0604020104020204" pitchFamily="34" charset="0"/>
              </a:rPr>
              <a:t>terdapat</a:t>
            </a:r>
            <a:r>
              <a:rPr lang="en-US" sz="2000" kern="100" dirty="0">
                <a:latin typeface="Abadi" panose="020B0604020104020204" pitchFamily="34" charset="0"/>
              </a:rPr>
              <a:t> di unit </a:t>
            </a:r>
            <a:r>
              <a:rPr lang="en-US" sz="2000" kern="100" dirty="0" err="1">
                <a:latin typeface="Abadi" panose="020B0604020104020204" pitchFamily="34" charset="0"/>
              </a:rPr>
              <a:t>kerja</a:t>
            </a:r>
            <a:r>
              <a:rPr lang="en-US" sz="2000" kern="100" dirty="0">
                <a:latin typeface="Abadi" panose="020B0604020104020204" pitchFamily="34" charset="0"/>
              </a:rPr>
              <a:t>, </a:t>
            </a:r>
            <a:r>
              <a:rPr lang="en-US" sz="2000" kern="100" dirty="0" err="1">
                <a:latin typeface="Abadi" panose="020B0604020104020204" pitchFamily="34" charset="0"/>
              </a:rPr>
              <a:t>sarpras</a:t>
            </a:r>
            <a:r>
              <a:rPr lang="en-US" sz="2000" kern="100" dirty="0">
                <a:latin typeface="Abadi" panose="020B0604020104020204" pitchFamily="34" charset="0"/>
              </a:rPr>
              <a:t>, </a:t>
            </a:r>
            <a:r>
              <a:rPr lang="en-US" sz="2000" kern="100" dirty="0" err="1">
                <a:latin typeface="Abadi" panose="020B0604020104020204" pitchFamily="34" charset="0"/>
              </a:rPr>
              <a:t>kondisi</a:t>
            </a:r>
            <a:r>
              <a:rPr lang="en-US" sz="2000" kern="100" dirty="0">
                <a:latin typeface="Abadi" panose="020B0604020104020204" pitchFamily="34" charset="0"/>
              </a:rPr>
              <a:t> SDM unit </a:t>
            </a:r>
            <a:r>
              <a:rPr lang="en-US" sz="2000" kern="100" dirty="0" err="1">
                <a:latin typeface="Abadi" panose="020B0604020104020204" pitchFamily="34" charset="0"/>
              </a:rPr>
              <a:t>kerja</a:t>
            </a:r>
            <a:r>
              <a:rPr lang="en-US" sz="2000" kern="100" dirty="0">
                <a:latin typeface="Abadi" panose="020B0604020104020204" pitchFamily="34" charset="0"/>
              </a:rPr>
              <a:t>, </a:t>
            </a:r>
            <a:r>
              <a:rPr lang="en-US" sz="2000" kern="100" dirty="0" err="1">
                <a:latin typeface="Abadi" panose="020B0604020104020204" pitchFamily="34" charset="0"/>
              </a:rPr>
              <a:t>teknologi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informasi</a:t>
            </a:r>
            <a:r>
              <a:rPr lang="en-US" sz="2000" kern="100" dirty="0">
                <a:latin typeface="Abadi" panose="020B0604020104020204" pitchFamily="34" charset="0"/>
              </a:rPr>
              <a:t>, dan lain </a:t>
            </a:r>
            <a:r>
              <a:rPr lang="en-US" sz="2000" kern="100" dirty="0" err="1">
                <a:latin typeface="Abadi" panose="020B0604020104020204" pitchFamily="34" charset="0"/>
              </a:rPr>
              <a:t>sebagainya</a:t>
            </a:r>
            <a:r>
              <a:rPr lang="en-US" sz="2000" kern="100" dirty="0">
                <a:latin typeface="Abadi" panose="020B0604020104020204" pitchFamily="34" charset="0"/>
              </a:rPr>
              <a:t>. </a:t>
            </a:r>
            <a:r>
              <a:rPr lang="en-US" sz="2000" kern="100" dirty="0" err="1">
                <a:latin typeface="Abadi" panose="020B0604020104020204" pitchFamily="34" charset="0"/>
              </a:rPr>
              <a:t>Misalnya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risiko</a:t>
            </a:r>
            <a:r>
              <a:rPr lang="en-US" sz="2000" kern="100" dirty="0">
                <a:latin typeface="Abadi" panose="020B0604020104020204" pitchFamily="34" charset="0"/>
              </a:rPr>
              <a:t> target </a:t>
            </a:r>
            <a:r>
              <a:rPr lang="en-US" sz="2000" kern="100" dirty="0" err="1">
                <a:latin typeface="Abadi" panose="020B0604020104020204" pitchFamily="34" charset="0"/>
              </a:rPr>
              <a:t>laba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dalam</a:t>
            </a:r>
            <a:r>
              <a:rPr lang="en-US" sz="2000" kern="100" dirty="0">
                <a:latin typeface="Abadi" panose="020B0604020104020204" pitchFamily="34" charset="0"/>
              </a:rPr>
              <a:t> lima </a:t>
            </a:r>
            <a:r>
              <a:rPr lang="en-US" sz="2000" kern="100" dirty="0" err="1">
                <a:latin typeface="Abadi" panose="020B0604020104020204" pitchFamily="34" charset="0"/>
              </a:rPr>
              <a:t>tahun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terakhir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tidak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tercapai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sehingga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dapat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dipertimbangkan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tingkat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kemungkinan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dengan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skor</a:t>
            </a:r>
            <a:r>
              <a:rPr lang="en-US" sz="2000" kern="100" dirty="0">
                <a:latin typeface="Abadi" panose="020B0604020104020204" pitchFamily="34" charset="0"/>
              </a:rPr>
              <a:t> 5.</a:t>
            </a:r>
          </a:p>
          <a:p>
            <a:pPr marL="457200" indent="-4572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b="1" kern="100" dirty="0">
                <a:latin typeface="Abadi" panose="020B0604020104020204" pitchFamily="34" charset="0"/>
              </a:rPr>
              <a:t>Cara </a:t>
            </a:r>
            <a:r>
              <a:rPr lang="en-US" sz="2000" b="1" kern="100" dirty="0" err="1">
                <a:latin typeface="Abadi" panose="020B0604020104020204" pitchFamily="34" charset="0"/>
              </a:rPr>
              <a:t>Menentukan</a:t>
            </a:r>
            <a:r>
              <a:rPr lang="en-US" sz="2000" b="1" kern="100" dirty="0">
                <a:latin typeface="Abadi" panose="020B0604020104020204" pitchFamily="34" charset="0"/>
              </a:rPr>
              <a:t> Tingkat </a:t>
            </a:r>
            <a:r>
              <a:rPr lang="en-US" sz="2000" b="1" kern="100" dirty="0" err="1">
                <a:latin typeface="Abadi" panose="020B0604020104020204" pitchFamily="34" charset="0"/>
              </a:rPr>
              <a:t>Dampak</a:t>
            </a:r>
            <a:r>
              <a:rPr lang="en-US" sz="2000" b="1" kern="100" dirty="0">
                <a:latin typeface="Abadi" panose="020B0604020104020204" pitchFamily="34" charset="0"/>
              </a:rPr>
              <a:t>:</a:t>
            </a:r>
          </a:p>
          <a:p>
            <a:pPr marL="4572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kern="100" dirty="0" err="1">
                <a:latin typeface="Abadi" panose="020B0604020104020204" pitchFamily="34" charset="0"/>
              </a:rPr>
              <a:t>Melihat</a:t>
            </a:r>
            <a:r>
              <a:rPr lang="en-US" sz="2000" kern="100" dirty="0">
                <a:latin typeface="Abadi" panose="020B0604020104020204" pitchFamily="34" charset="0"/>
              </a:rPr>
              <a:t> rata-rata </a:t>
            </a:r>
            <a:r>
              <a:rPr lang="en-US" sz="2000" kern="100" dirty="0" err="1">
                <a:latin typeface="Abadi" panose="020B0604020104020204" pitchFamily="34" charset="0"/>
              </a:rPr>
              <a:t>tingkat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ketidaktercapaian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kinerja</a:t>
            </a:r>
            <a:r>
              <a:rPr lang="en-US" sz="2000" kern="100" dirty="0">
                <a:latin typeface="Abadi" panose="020B0604020104020204" pitchFamily="34" charset="0"/>
              </a:rPr>
              <a:t> pada </a:t>
            </a:r>
            <a:r>
              <a:rPr lang="en-US" sz="2000" kern="100" dirty="0" err="1">
                <a:latin typeface="Abadi" panose="020B0604020104020204" pitchFamily="34" charset="0"/>
              </a:rPr>
              <a:t>beberapa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tahun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terakhir</a:t>
            </a:r>
            <a:r>
              <a:rPr lang="en-US" sz="2000" kern="100" dirty="0">
                <a:latin typeface="Abadi" panose="020B0604020104020204" pitchFamily="34" charset="0"/>
              </a:rPr>
              <a:t>. </a:t>
            </a:r>
            <a:r>
              <a:rPr lang="en-US" sz="2000" kern="100" dirty="0" err="1">
                <a:latin typeface="Abadi" panose="020B0604020104020204" pitchFamily="34" charset="0"/>
              </a:rPr>
              <a:t>Misalnya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realisasi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laba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mencapai</a:t>
            </a:r>
            <a:r>
              <a:rPr lang="en-US" sz="2000" kern="100" dirty="0">
                <a:latin typeface="Abadi" panose="020B0604020104020204" pitchFamily="34" charset="0"/>
              </a:rPr>
              <a:t> 70% dan </a:t>
            </a:r>
            <a:r>
              <a:rPr lang="en-US" sz="2000" kern="100" dirty="0" err="1">
                <a:latin typeface="Abadi" panose="020B0604020104020204" pitchFamily="34" charset="0"/>
              </a:rPr>
              <a:t>berdasarkan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kriteria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dampak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jika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penurunan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kinerja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lebih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dari</a:t>
            </a:r>
            <a:r>
              <a:rPr lang="en-US" sz="2000" kern="100" dirty="0">
                <a:latin typeface="Abadi" panose="020B0604020104020204" pitchFamily="34" charset="0"/>
              </a:rPr>
              <a:t> 20% </a:t>
            </a:r>
            <a:r>
              <a:rPr lang="en-US" sz="2000" kern="100" dirty="0" err="1">
                <a:latin typeface="Abadi" panose="020B0604020104020204" pitchFamily="34" charset="0"/>
              </a:rPr>
              <a:t>maka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termasuk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risiko</a:t>
            </a:r>
            <a:r>
              <a:rPr lang="en-US" sz="2000" kern="100" dirty="0">
                <a:latin typeface="Abadi" panose="020B0604020104020204" pitchFamily="34" charset="0"/>
              </a:rPr>
              <a:t> sangat </a:t>
            </a:r>
            <a:r>
              <a:rPr lang="en-US" sz="2000" kern="100" dirty="0" err="1">
                <a:latin typeface="Abadi" panose="020B0604020104020204" pitchFamily="34" charset="0"/>
              </a:rPr>
              <a:t>tinggi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dengan</a:t>
            </a:r>
            <a:r>
              <a:rPr lang="en-US" sz="2000" kern="100" dirty="0">
                <a:latin typeface="Abadi" panose="020B0604020104020204" pitchFamily="34" charset="0"/>
              </a:rPr>
              <a:t> </a:t>
            </a:r>
            <a:r>
              <a:rPr lang="en-US" sz="2000" kern="100" dirty="0" err="1">
                <a:latin typeface="Abadi" panose="020B0604020104020204" pitchFamily="34" charset="0"/>
              </a:rPr>
              <a:t>skor</a:t>
            </a:r>
            <a:r>
              <a:rPr lang="en-US" sz="2000" kern="100" dirty="0">
                <a:latin typeface="Abadi" panose="020B0604020104020204" pitchFamily="34" charset="0"/>
              </a:rPr>
              <a:t> 5.</a:t>
            </a:r>
            <a:endParaRPr lang="en-US" sz="2000" kern="100" dirty="0">
              <a:latin typeface="Abadi" panose="020B06040201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1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F1D42-8B1D-C47F-DFF0-055FEBCED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1D6F2AE-1CF6-7E1C-348C-5153B5EBDFE7}"/>
              </a:ext>
            </a:extLst>
          </p:cNvPr>
          <p:cNvSpPr txBox="1">
            <a:spLocks/>
          </p:cNvSpPr>
          <p:nvPr/>
        </p:nvSpPr>
        <p:spPr>
          <a:xfrm>
            <a:off x="2830830" y="266476"/>
            <a:ext cx="6530340" cy="536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Abadi" panose="020B0604020104020204" pitchFamily="34" charset="0"/>
              </a:rPr>
              <a:t>CONTOH PENGENDALIAN DI UNIT KERJA</a:t>
            </a:r>
          </a:p>
        </p:txBody>
      </p:sp>
      <p:pic>
        <p:nvPicPr>
          <p:cNvPr id="13" name="Picture 2" descr="Logo Unpad – Universitas Padjadjaran">
            <a:extLst>
              <a:ext uri="{FF2B5EF4-FFF2-40B4-BE49-F238E27FC236}">
                <a16:creationId xmlns:a16="http://schemas.microsoft.com/office/drawing/2014/main" id="{23AF6183-B824-5C4F-B865-E2E53EAC4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" y="42286"/>
            <a:ext cx="1187876" cy="96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5C3A7F3-E541-9D57-FDC1-FF67778BA545}"/>
              </a:ext>
            </a:extLst>
          </p:cNvPr>
          <p:cNvCxnSpPr>
            <a:cxnSpLocks/>
          </p:cNvCxnSpPr>
          <p:nvPr/>
        </p:nvCxnSpPr>
        <p:spPr>
          <a:xfrm>
            <a:off x="148590" y="1131570"/>
            <a:ext cx="118414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4">
            <a:extLst>
              <a:ext uri="{FF2B5EF4-FFF2-40B4-BE49-F238E27FC236}">
                <a16:creationId xmlns:a16="http://schemas.microsoft.com/office/drawing/2014/main" id="{73AE1EDB-5D33-934B-7135-8E69FCF44F2A}"/>
              </a:ext>
            </a:extLst>
          </p:cNvPr>
          <p:cNvSpPr txBox="1"/>
          <p:nvPr/>
        </p:nvSpPr>
        <p:spPr>
          <a:xfrm>
            <a:off x="1125199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BEB640-96E0-A3C4-52EC-D7498C4A5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95216"/>
              </p:ext>
            </p:extLst>
          </p:nvPr>
        </p:nvGraphicFramePr>
        <p:xfrm>
          <a:off x="811530" y="1611426"/>
          <a:ext cx="10675198" cy="2136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1770">
                  <a:extLst>
                    <a:ext uri="{9D8B030D-6E8A-4147-A177-3AD203B41FA5}">
                      <a16:colId xmlns:a16="http://schemas.microsoft.com/office/drawing/2014/main" val="2637487153"/>
                    </a:ext>
                  </a:extLst>
                </a:gridCol>
                <a:gridCol w="7943428">
                  <a:extLst>
                    <a:ext uri="{9D8B030D-6E8A-4147-A177-3AD203B41FA5}">
                      <a16:colId xmlns:a16="http://schemas.microsoft.com/office/drawing/2014/main" val="1404452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badi" panose="020B0604020104020204" pitchFamily="34" charset="0"/>
                        </a:rPr>
                        <a:t>Risiko</a:t>
                      </a:r>
                      <a:endParaRPr lang="en-US" sz="2000" kern="100" dirty="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 err="1">
                          <a:effectLst/>
                          <a:latin typeface="Abadi" panose="020B0604020104020204" pitchFamily="34" charset="0"/>
                        </a:rPr>
                        <a:t>Contoh</a:t>
                      </a:r>
                      <a:r>
                        <a:rPr lang="en-US" sz="20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Abadi" panose="020B0604020104020204" pitchFamily="34" charset="0"/>
                        </a:rPr>
                        <a:t>Pengendalian</a:t>
                      </a:r>
                      <a:r>
                        <a:rPr lang="en-US" sz="20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endParaRPr lang="en-US" sz="2000" kern="100" dirty="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76722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badi" panose="020B0604020104020204" pitchFamily="34" charset="0"/>
                        </a:rPr>
                        <a:t>Fraud </a:t>
                      </a:r>
                      <a:r>
                        <a:rPr lang="en-US" sz="2000" kern="100" dirty="0" err="1">
                          <a:effectLst/>
                          <a:latin typeface="Abadi" panose="020B0604020104020204" pitchFamily="34" charset="0"/>
                        </a:rPr>
                        <a:t>pengadaan</a:t>
                      </a:r>
                      <a:endParaRPr lang="en-US" sz="2000" kern="100" dirty="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 err="1">
                          <a:effectLst/>
                          <a:latin typeface="Abadi" panose="020B0604020104020204" pitchFamily="34" charset="0"/>
                        </a:rPr>
                        <a:t>Pemisahan</a:t>
                      </a:r>
                      <a:r>
                        <a:rPr lang="en-US" sz="20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Abadi" panose="020B0604020104020204" pitchFamily="34" charset="0"/>
                        </a:rPr>
                        <a:t>fungsi</a:t>
                      </a:r>
                      <a:r>
                        <a:rPr lang="en-US" sz="2000" kern="100" dirty="0">
                          <a:effectLst/>
                          <a:latin typeface="Abadi" panose="020B0604020104020204" pitchFamily="34" charset="0"/>
                        </a:rPr>
                        <a:t>, e-procurement, </a:t>
                      </a:r>
                      <a:r>
                        <a:rPr lang="en-US" sz="2000" kern="100" dirty="0" err="1">
                          <a:effectLst/>
                          <a:latin typeface="Abadi" panose="020B0604020104020204" pitchFamily="34" charset="0"/>
                        </a:rPr>
                        <a:t>reviu</a:t>
                      </a:r>
                      <a:r>
                        <a:rPr lang="en-US" sz="2000" kern="100" dirty="0">
                          <a:effectLst/>
                          <a:latin typeface="Abadi" panose="020B0604020104020204" pitchFamily="34" charset="0"/>
                        </a:rPr>
                        <a:t> HPS, audit internal</a:t>
                      </a:r>
                      <a:endParaRPr lang="en-US" sz="2000" kern="100" dirty="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27343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 err="1">
                          <a:effectLst/>
                          <a:latin typeface="Abadi" panose="020B0604020104020204" pitchFamily="34" charset="0"/>
                        </a:rPr>
                        <a:t>Keuangan</a:t>
                      </a:r>
                      <a:r>
                        <a:rPr lang="en-US" sz="20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Abadi" panose="020B0604020104020204" pitchFamily="34" charset="0"/>
                        </a:rPr>
                        <a:t>tidak</a:t>
                      </a:r>
                      <a:r>
                        <a:rPr lang="en-US" sz="20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Abadi" panose="020B0604020104020204" pitchFamily="34" charset="0"/>
                        </a:rPr>
                        <a:t>sehat</a:t>
                      </a:r>
                      <a:endParaRPr lang="en-US" sz="2000" kern="100" dirty="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 err="1">
                          <a:effectLst/>
                          <a:latin typeface="Abadi" panose="020B0604020104020204" pitchFamily="34" charset="0"/>
                        </a:rPr>
                        <a:t>Anggaran</a:t>
                      </a:r>
                      <a:r>
                        <a:rPr lang="en-US" sz="20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Abadi" panose="020B0604020104020204" pitchFamily="34" charset="0"/>
                        </a:rPr>
                        <a:t>berbasis</a:t>
                      </a:r>
                      <a:r>
                        <a:rPr lang="en-US" sz="20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Abadi" panose="020B0604020104020204" pitchFamily="34" charset="0"/>
                        </a:rPr>
                        <a:t>kinerja</a:t>
                      </a:r>
                      <a:r>
                        <a:rPr lang="en-US" sz="2000" kern="100" dirty="0">
                          <a:effectLst/>
                          <a:latin typeface="Abadi" panose="020B0604020104020204" pitchFamily="34" charset="0"/>
                        </a:rPr>
                        <a:t>, monitoring </a:t>
                      </a:r>
                      <a:r>
                        <a:rPr lang="en-US" sz="2000" kern="100" dirty="0" err="1">
                          <a:effectLst/>
                          <a:latin typeface="Abadi" panose="020B0604020104020204" pitchFamily="34" charset="0"/>
                        </a:rPr>
                        <a:t>arus</a:t>
                      </a:r>
                      <a:r>
                        <a:rPr lang="en-US" sz="2000" kern="100" dirty="0">
                          <a:effectLst/>
                          <a:latin typeface="Abadi" panose="020B0604020104020204" pitchFamily="34" charset="0"/>
                        </a:rPr>
                        <a:t> kas, </a:t>
                      </a:r>
                      <a:r>
                        <a:rPr lang="en-US" sz="2000" kern="100" dirty="0" err="1">
                          <a:effectLst/>
                          <a:latin typeface="Abadi" panose="020B0604020104020204" pitchFamily="34" charset="0"/>
                        </a:rPr>
                        <a:t>diversifikasi</a:t>
                      </a:r>
                      <a:r>
                        <a:rPr lang="en-US" sz="20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Abadi" panose="020B0604020104020204" pitchFamily="34" charset="0"/>
                        </a:rPr>
                        <a:t>pendapatan</a:t>
                      </a:r>
                      <a:endParaRPr lang="en-US" sz="2000" kern="100" dirty="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04361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badi" panose="020B0604020104020204" pitchFamily="34" charset="0"/>
                        </a:rPr>
                        <a:t>Data </a:t>
                      </a:r>
                      <a:r>
                        <a:rPr lang="en-US" sz="2000" kern="100" dirty="0" err="1">
                          <a:effectLst/>
                          <a:latin typeface="Abadi" panose="020B0604020104020204" pitchFamily="34" charset="0"/>
                        </a:rPr>
                        <a:t>tidak</a:t>
                      </a:r>
                      <a:r>
                        <a:rPr lang="en-US" sz="2000" kern="100" dirty="0">
                          <a:effectLst/>
                          <a:latin typeface="Abadi" panose="020B0604020104020204" pitchFamily="34" charset="0"/>
                        </a:rPr>
                        <a:t> valid</a:t>
                      </a:r>
                      <a:endParaRPr lang="en-US" sz="2000" kern="100" dirty="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badi" panose="020B0604020104020204" pitchFamily="34" charset="0"/>
                        </a:rPr>
                        <a:t>Data governance, </a:t>
                      </a:r>
                      <a:r>
                        <a:rPr lang="en-US" sz="2000" kern="100" dirty="0" err="1">
                          <a:effectLst/>
                          <a:latin typeface="Abadi" panose="020B0604020104020204" pitchFamily="34" charset="0"/>
                        </a:rPr>
                        <a:t>validasi</a:t>
                      </a:r>
                      <a:r>
                        <a:rPr lang="en-US" sz="20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Abadi" panose="020B0604020104020204" pitchFamily="34" charset="0"/>
                        </a:rPr>
                        <a:t>berjenjang</a:t>
                      </a:r>
                      <a:r>
                        <a:rPr lang="en-US" sz="2000" kern="100" dirty="0">
                          <a:effectLst/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Abadi" panose="020B0604020104020204" pitchFamily="34" charset="0"/>
                        </a:rPr>
                        <a:t>integrasi</a:t>
                      </a:r>
                      <a:r>
                        <a:rPr lang="en-US" sz="20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Abadi" panose="020B0604020104020204" pitchFamily="34" charset="0"/>
                        </a:rPr>
                        <a:t>sistem</a:t>
                      </a:r>
                      <a:endParaRPr lang="en-US" sz="2000" kern="100" dirty="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65029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 err="1">
                          <a:effectLst/>
                          <a:latin typeface="Abadi" panose="020B0604020104020204" pitchFamily="34" charset="0"/>
                        </a:rPr>
                        <a:t>Sistem</a:t>
                      </a:r>
                      <a:r>
                        <a:rPr lang="en-US" sz="2000" kern="100" dirty="0">
                          <a:effectLst/>
                          <a:latin typeface="Abadi" panose="020B0604020104020204" pitchFamily="34" charset="0"/>
                        </a:rPr>
                        <a:t> TI </a:t>
                      </a:r>
                      <a:r>
                        <a:rPr lang="en-US" sz="2000" kern="100" dirty="0" err="1">
                          <a:effectLst/>
                          <a:latin typeface="Abadi" panose="020B0604020104020204" pitchFamily="34" charset="0"/>
                        </a:rPr>
                        <a:t>gagal</a:t>
                      </a:r>
                      <a:endParaRPr lang="en-US" sz="2000" kern="100" dirty="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badi" panose="020B0604020104020204" pitchFamily="34" charset="0"/>
                        </a:rPr>
                        <a:t>Backup, disaster recovery plan, cybersecurity control</a:t>
                      </a:r>
                      <a:endParaRPr lang="en-US" sz="2000" kern="100" dirty="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66469754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8192E50B-F810-5ACC-63ED-73ABAE7D2974}"/>
              </a:ext>
            </a:extLst>
          </p:cNvPr>
          <p:cNvSpPr txBox="1">
            <a:spLocks/>
          </p:cNvSpPr>
          <p:nvPr/>
        </p:nvSpPr>
        <p:spPr>
          <a:xfrm>
            <a:off x="576797" y="4793491"/>
            <a:ext cx="10675198" cy="90616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2000" dirty="0" err="1">
                <a:latin typeface="Abadi" panose="020B0604020104020204" pitchFamily="34" charset="0"/>
              </a:rPr>
              <a:t>Kondisi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pengendalian</a:t>
            </a:r>
            <a:r>
              <a:rPr lang="en-US" sz="2000" dirty="0">
                <a:latin typeface="Abadi" panose="020B0604020104020204" pitchFamily="34" charset="0"/>
              </a:rPr>
              <a:t> di unit </a:t>
            </a:r>
            <a:r>
              <a:rPr lang="en-US" sz="2000" dirty="0" err="1">
                <a:latin typeface="Abadi" panose="020B0604020104020204" pitchFamily="34" charset="0"/>
              </a:rPr>
              <a:t>kerja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dapat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mempengaruhi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tingkat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kemungkinan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terjadinya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risiko</a:t>
            </a:r>
            <a:r>
              <a:rPr lang="en-US" sz="2000" dirty="0">
                <a:latin typeface="Abadi" panose="020B0604020104020204" pitchFamily="34" charset="0"/>
              </a:rPr>
              <a:t> dan </a:t>
            </a:r>
            <a:r>
              <a:rPr lang="en-US" sz="2000" dirty="0" err="1">
                <a:latin typeface="Abadi" panose="020B0604020104020204" pitchFamily="34" charset="0"/>
              </a:rPr>
              <a:t>dampak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risiko</a:t>
            </a:r>
            <a:endParaRPr lang="en-US" sz="2000" dirty="0">
              <a:latin typeface="Abadi" panose="020B0604020104020204" pitchFamily="34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990AA11-D1BE-8DBD-8752-4B39B2449331}"/>
              </a:ext>
            </a:extLst>
          </p:cNvPr>
          <p:cNvSpPr/>
          <p:nvPr/>
        </p:nvSpPr>
        <p:spPr>
          <a:xfrm>
            <a:off x="4480560" y="4045687"/>
            <a:ext cx="3177540" cy="4229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86AAF8-757D-75F9-4A58-AEB9FC71A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139" y="790575"/>
            <a:ext cx="7391400" cy="5162550"/>
          </a:xfrm>
          <a:prstGeom prst="rect">
            <a:avLst/>
          </a:prstGeom>
        </p:spPr>
      </p:pic>
      <p:pic>
        <p:nvPicPr>
          <p:cNvPr id="7" name="Picture 2" descr="Logo Unpad – Universitas Padjadjaran">
            <a:extLst>
              <a:ext uri="{FF2B5EF4-FFF2-40B4-BE49-F238E27FC236}">
                <a16:creationId xmlns:a16="http://schemas.microsoft.com/office/drawing/2014/main" id="{0BCD994C-DD66-1CC2-DF79-D344B0399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" y="42286"/>
            <a:ext cx="758435" cy="6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F6C7C6-2CD4-5010-9BCF-6E3C2E2D08F6}"/>
              </a:ext>
            </a:extLst>
          </p:cNvPr>
          <p:cNvSpPr txBox="1"/>
          <p:nvPr/>
        </p:nvSpPr>
        <p:spPr>
          <a:xfrm>
            <a:off x="1125199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23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8078DE-396B-6180-E294-C17CB8A80CA5}"/>
              </a:ext>
            </a:extLst>
          </p:cNvPr>
          <p:cNvCxnSpPr>
            <a:cxnSpLocks/>
          </p:cNvCxnSpPr>
          <p:nvPr/>
        </p:nvCxnSpPr>
        <p:spPr>
          <a:xfrm>
            <a:off x="1181100" y="445770"/>
            <a:ext cx="1064895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342897-6C4C-1450-4C9F-F82268EF6C1D}"/>
              </a:ext>
            </a:extLst>
          </p:cNvPr>
          <p:cNvCxnSpPr>
            <a:cxnSpLocks/>
          </p:cNvCxnSpPr>
          <p:nvPr/>
        </p:nvCxnSpPr>
        <p:spPr>
          <a:xfrm>
            <a:off x="1036320" y="6256446"/>
            <a:ext cx="1064895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91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0A7030-883B-1F64-12DE-2B8F45891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871537"/>
            <a:ext cx="8429625" cy="5114925"/>
          </a:xfrm>
          <a:prstGeom prst="rect">
            <a:avLst/>
          </a:prstGeom>
        </p:spPr>
      </p:pic>
      <p:pic>
        <p:nvPicPr>
          <p:cNvPr id="7" name="Picture 2" descr="Logo Unpad – Universitas Padjadjaran">
            <a:extLst>
              <a:ext uri="{FF2B5EF4-FFF2-40B4-BE49-F238E27FC236}">
                <a16:creationId xmlns:a16="http://schemas.microsoft.com/office/drawing/2014/main" id="{784D87CF-2F71-CBE0-EF36-371CF57C2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" y="42286"/>
            <a:ext cx="758435" cy="6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C07B4E-F6C3-1E3D-5823-3385C62435B1}"/>
              </a:ext>
            </a:extLst>
          </p:cNvPr>
          <p:cNvSpPr txBox="1"/>
          <p:nvPr/>
        </p:nvSpPr>
        <p:spPr>
          <a:xfrm>
            <a:off x="1125199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24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DFCF40-AA0F-975F-A971-C4F1E7266D3F}"/>
              </a:ext>
            </a:extLst>
          </p:cNvPr>
          <p:cNvCxnSpPr>
            <a:cxnSpLocks/>
          </p:cNvCxnSpPr>
          <p:nvPr/>
        </p:nvCxnSpPr>
        <p:spPr>
          <a:xfrm>
            <a:off x="1181100" y="445770"/>
            <a:ext cx="1064895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340B26-3689-0798-94F8-371ABE021770}"/>
              </a:ext>
            </a:extLst>
          </p:cNvPr>
          <p:cNvCxnSpPr>
            <a:cxnSpLocks/>
          </p:cNvCxnSpPr>
          <p:nvPr/>
        </p:nvCxnSpPr>
        <p:spPr>
          <a:xfrm>
            <a:off x="1059180" y="6130290"/>
            <a:ext cx="1064895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3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8616B-C652-90D2-0769-33F8CE426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0086"/>
            <a:ext cx="10515600" cy="46060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/>
              <a:t>Evaluasi</a:t>
            </a:r>
            <a:r>
              <a:rPr lang="en-US" sz="2800" b="1" dirty="0"/>
              <a:t> </a:t>
            </a:r>
            <a:r>
              <a:rPr lang="en-US" sz="2800" b="1" dirty="0" err="1"/>
              <a:t>Risiko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332664-A635-E8BB-4764-1DC299F17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6" y="1959429"/>
            <a:ext cx="7445828" cy="366848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85BDE3-F412-EE0B-9BAE-13D5C234D328}"/>
              </a:ext>
            </a:extLst>
          </p:cNvPr>
          <p:cNvCxnSpPr/>
          <p:nvPr/>
        </p:nvCxnSpPr>
        <p:spPr>
          <a:xfrm flipH="1">
            <a:off x="4201886" y="3298371"/>
            <a:ext cx="849085" cy="7075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1888493-2B7D-3E6F-06A2-52F157B3F64F}"/>
              </a:ext>
            </a:extLst>
          </p:cNvPr>
          <p:cNvSpPr txBox="1"/>
          <p:nvPr/>
        </p:nvSpPr>
        <p:spPr>
          <a:xfrm>
            <a:off x="1125199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25</a:t>
            </a:r>
          </a:p>
        </p:txBody>
      </p:sp>
      <p:pic>
        <p:nvPicPr>
          <p:cNvPr id="4" name="Picture 2" descr="Logo Unpad – Universitas Padjadjaran">
            <a:extLst>
              <a:ext uri="{FF2B5EF4-FFF2-40B4-BE49-F238E27FC236}">
                <a16:creationId xmlns:a16="http://schemas.microsoft.com/office/drawing/2014/main" id="{C4867F41-0901-75CC-7A5B-1E38BF939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" y="42286"/>
            <a:ext cx="758435" cy="6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8215DE-FAA2-6BE0-01D7-B7F583BD3627}"/>
              </a:ext>
            </a:extLst>
          </p:cNvPr>
          <p:cNvCxnSpPr>
            <a:cxnSpLocks/>
          </p:cNvCxnSpPr>
          <p:nvPr/>
        </p:nvCxnSpPr>
        <p:spPr>
          <a:xfrm>
            <a:off x="1181100" y="445770"/>
            <a:ext cx="1064895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465078-D4DD-0273-0842-5C6F36A0DD50}"/>
              </a:ext>
            </a:extLst>
          </p:cNvPr>
          <p:cNvCxnSpPr>
            <a:cxnSpLocks/>
          </p:cNvCxnSpPr>
          <p:nvPr/>
        </p:nvCxnSpPr>
        <p:spPr>
          <a:xfrm>
            <a:off x="1059180" y="6130290"/>
            <a:ext cx="1064895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27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F8D16-51CF-89DD-3423-DDF21D69B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DCEE13-B6CA-F9CB-675A-19C773A58906}"/>
              </a:ext>
            </a:extLst>
          </p:cNvPr>
          <p:cNvSpPr txBox="1">
            <a:spLocks/>
          </p:cNvSpPr>
          <p:nvPr/>
        </p:nvSpPr>
        <p:spPr>
          <a:xfrm>
            <a:off x="3390900" y="2972625"/>
            <a:ext cx="5410200" cy="536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Abadi" panose="020B0604020104020204" pitchFamily="34" charset="0"/>
              </a:rPr>
              <a:t>TERIMA KASIH</a:t>
            </a:r>
          </a:p>
        </p:txBody>
      </p:sp>
      <p:pic>
        <p:nvPicPr>
          <p:cNvPr id="13" name="Picture 2" descr="Logo Unpad – Universitas Padjadjaran">
            <a:extLst>
              <a:ext uri="{FF2B5EF4-FFF2-40B4-BE49-F238E27FC236}">
                <a16:creationId xmlns:a16="http://schemas.microsoft.com/office/drawing/2014/main" id="{1B3AFB21-3C09-1CE5-96DF-F6EF317E4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062" y="24117"/>
            <a:ext cx="1187876" cy="96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055CEB-9542-935C-B385-478F9F80EB7C}"/>
              </a:ext>
            </a:extLst>
          </p:cNvPr>
          <p:cNvCxnSpPr>
            <a:cxnSpLocks/>
          </p:cNvCxnSpPr>
          <p:nvPr/>
        </p:nvCxnSpPr>
        <p:spPr>
          <a:xfrm>
            <a:off x="148590" y="1131570"/>
            <a:ext cx="118414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498569A-9117-1992-9C04-00E4A681B1D5}"/>
              </a:ext>
            </a:extLst>
          </p:cNvPr>
          <p:cNvCxnSpPr>
            <a:cxnSpLocks/>
          </p:cNvCxnSpPr>
          <p:nvPr/>
        </p:nvCxnSpPr>
        <p:spPr>
          <a:xfrm>
            <a:off x="342900" y="5535930"/>
            <a:ext cx="118414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80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4DAF19-DFED-098D-DBB6-B1795EC4EFC5}"/>
              </a:ext>
            </a:extLst>
          </p:cNvPr>
          <p:cNvSpPr/>
          <p:nvPr/>
        </p:nvSpPr>
        <p:spPr>
          <a:xfrm>
            <a:off x="1028884" y="1529033"/>
            <a:ext cx="10245971" cy="80401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b-NO" sz="2000" b="1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Peraturan Pemerintah Nomor 4 Tahun 2014 tentang Penyelenggaraan Pendidikan Tinggi dan Pengelolaan Perguruan Tinggi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800854-3838-CDD9-B3CA-32812D72E7A3}"/>
              </a:ext>
            </a:extLst>
          </p:cNvPr>
          <p:cNvSpPr/>
          <p:nvPr/>
        </p:nvSpPr>
        <p:spPr>
          <a:xfrm>
            <a:off x="1009833" y="3379701"/>
            <a:ext cx="10284071" cy="87650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b-NO" sz="2000" b="1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Peraturan Menteri Pendidikan dan Kebudayaan Republik Indonesia Nomor 66 Tahun 2015 tentang Manajemen Risiko di Lingkungan Kemendikbud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CCDB3B7-ED1D-C8FE-BF22-AA2AFD601FEA}"/>
              </a:ext>
            </a:extLst>
          </p:cNvPr>
          <p:cNvSpPr txBox="1"/>
          <p:nvPr/>
        </p:nvSpPr>
        <p:spPr>
          <a:xfrm>
            <a:off x="187362" y="971976"/>
            <a:ext cx="88998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965DB-DFA9-1B99-32F6-2C70D9BE1BB3}"/>
              </a:ext>
            </a:extLst>
          </p:cNvPr>
          <p:cNvSpPr txBox="1"/>
          <p:nvPr/>
        </p:nvSpPr>
        <p:spPr>
          <a:xfrm>
            <a:off x="210222" y="1685540"/>
            <a:ext cx="88998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02</a:t>
            </a:r>
          </a:p>
        </p:txBody>
      </p:sp>
      <p:pic>
        <p:nvPicPr>
          <p:cNvPr id="7" name="Picture 2" descr="Logo Unpad – Universitas Padjadjaran">
            <a:extLst>
              <a:ext uri="{FF2B5EF4-FFF2-40B4-BE49-F238E27FC236}">
                <a16:creationId xmlns:a16="http://schemas.microsoft.com/office/drawing/2014/main" id="{2C52E719-E416-16E5-C891-E8D147095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" y="42286"/>
            <a:ext cx="758435" cy="6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4">
            <a:extLst>
              <a:ext uri="{FF2B5EF4-FFF2-40B4-BE49-F238E27FC236}">
                <a16:creationId xmlns:a16="http://schemas.microsoft.com/office/drawing/2014/main" id="{BA65406E-EA68-AF1F-B35F-E8DAE86A2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168" y="178151"/>
            <a:ext cx="87076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b="1" dirty="0">
                <a:latin typeface="Abadi" panose="020B0604020104020204" pitchFamily="34" charset="0"/>
              </a:rPr>
              <a:t>LANDASAN REGULASI MANAJEMEN RISIKO DI UNPAD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2474A4-58E4-60F5-A6BF-81D841F2C65B}"/>
              </a:ext>
            </a:extLst>
          </p:cNvPr>
          <p:cNvSpPr/>
          <p:nvPr/>
        </p:nvSpPr>
        <p:spPr>
          <a:xfrm>
            <a:off x="1018814" y="5301202"/>
            <a:ext cx="10284071" cy="109456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Peraturan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Rektor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Universitas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Padjadjaran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Nomor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19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Tahun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2026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tentang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Pembentukan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dan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Pengelolaan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Satuan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Usaha di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Lingkungan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Universitas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Padjadjaran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Pasal 61 yang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menjelaskan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kewajiban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SU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untuk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mengimplementasikan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manajemen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risiko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F4974-7F40-DC65-6340-9CF248A3C1CE}"/>
              </a:ext>
            </a:extLst>
          </p:cNvPr>
          <p:cNvSpPr txBox="1"/>
          <p:nvPr/>
        </p:nvSpPr>
        <p:spPr>
          <a:xfrm>
            <a:off x="187361" y="2563281"/>
            <a:ext cx="88998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E10959-ED68-47EB-5701-F15EE7A19E1A}"/>
              </a:ext>
            </a:extLst>
          </p:cNvPr>
          <p:cNvSpPr/>
          <p:nvPr/>
        </p:nvSpPr>
        <p:spPr>
          <a:xfrm>
            <a:off x="1000850" y="4376700"/>
            <a:ext cx="10302035" cy="80401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Peraturan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Rektor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Universitas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Padjadjaran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Nomor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13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Tahun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2024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tentang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Pedoman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Manajemen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Risiko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Unpad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E22ABB-8FEC-E71C-64BA-37E384D0E58D}"/>
              </a:ext>
            </a:extLst>
          </p:cNvPr>
          <p:cNvSpPr/>
          <p:nvPr/>
        </p:nvSpPr>
        <p:spPr>
          <a:xfrm>
            <a:off x="1017454" y="2442514"/>
            <a:ext cx="10245971" cy="80401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Peraturan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Presiden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Republik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Indonesia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Nomor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39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Tahun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2023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tentang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Manajemen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Risiko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Pembangunan Nasional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36E5FC-4E67-41F8-EED9-CA5291B63669}"/>
              </a:ext>
            </a:extLst>
          </p:cNvPr>
          <p:cNvSpPr/>
          <p:nvPr/>
        </p:nvSpPr>
        <p:spPr>
          <a:xfrm>
            <a:off x="1100209" y="932792"/>
            <a:ext cx="10245971" cy="47130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b-NO" sz="2000" b="1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Peraturan Pemerintah Republik Indonesia Nomor 60 Tahun 2008 tentang SPIP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76F3FB-8D0F-4598-D0A6-7A060A284AE6}"/>
              </a:ext>
            </a:extLst>
          </p:cNvPr>
          <p:cNvSpPr txBox="1"/>
          <p:nvPr/>
        </p:nvSpPr>
        <p:spPr>
          <a:xfrm>
            <a:off x="169397" y="4766423"/>
            <a:ext cx="88998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E54742-C62A-E847-E01D-15D8B533696C}"/>
              </a:ext>
            </a:extLst>
          </p:cNvPr>
          <p:cNvSpPr txBox="1"/>
          <p:nvPr/>
        </p:nvSpPr>
        <p:spPr>
          <a:xfrm>
            <a:off x="203690" y="5570435"/>
            <a:ext cx="88998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79C9EE-4301-D694-1DF3-AC6B81373C9C}"/>
              </a:ext>
            </a:extLst>
          </p:cNvPr>
          <p:cNvSpPr txBox="1"/>
          <p:nvPr/>
        </p:nvSpPr>
        <p:spPr>
          <a:xfrm>
            <a:off x="210222" y="3571733"/>
            <a:ext cx="88998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04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FFE56DD6-1B6E-B180-4109-1C80C0BD5A7B}"/>
              </a:ext>
            </a:extLst>
          </p:cNvPr>
          <p:cNvSpPr txBox="1"/>
          <p:nvPr/>
        </p:nvSpPr>
        <p:spPr>
          <a:xfrm>
            <a:off x="1127485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29D740-4A42-A4D8-A0F3-89916BD3CAC7}"/>
              </a:ext>
            </a:extLst>
          </p:cNvPr>
          <p:cNvCxnSpPr>
            <a:cxnSpLocks/>
          </p:cNvCxnSpPr>
          <p:nvPr/>
        </p:nvCxnSpPr>
        <p:spPr>
          <a:xfrm>
            <a:off x="148590" y="777240"/>
            <a:ext cx="118414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63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13" grpId="0"/>
          <p:bldP spid="16" grpId="0"/>
          <p:bldP spid="17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13" grpId="0"/>
          <p:bldP spid="16" grpId="0"/>
          <p:bldP spid="17" grpId="0"/>
          <p:bldP spid="18" grpId="0"/>
          <p:bldP spid="1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">
            <a:extLst>
              <a:ext uri="{FF2B5EF4-FFF2-40B4-BE49-F238E27FC236}">
                <a16:creationId xmlns:a16="http://schemas.microsoft.com/office/drawing/2014/main" id="{F442476C-4863-8CC0-94C4-29DF192D31D5}"/>
              </a:ext>
            </a:extLst>
          </p:cNvPr>
          <p:cNvSpPr/>
          <p:nvPr/>
        </p:nvSpPr>
        <p:spPr>
          <a:xfrm>
            <a:off x="6560700" y="4725511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DFECE9"/>
          </a:solidFill>
          <a:ln w="13692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5">
            <a:extLst>
              <a:ext uri="{FF2B5EF4-FFF2-40B4-BE49-F238E27FC236}">
                <a16:creationId xmlns:a16="http://schemas.microsoft.com/office/drawing/2014/main" id="{52AF51C4-BE15-434C-C969-D2A9812F9912}"/>
              </a:ext>
            </a:extLst>
          </p:cNvPr>
          <p:cNvSpPr/>
          <p:nvPr/>
        </p:nvSpPr>
        <p:spPr>
          <a:xfrm>
            <a:off x="6502403" y="1340305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DFECE9"/>
          </a:solidFill>
          <a:ln w="13692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5">
            <a:extLst>
              <a:ext uri="{FF2B5EF4-FFF2-40B4-BE49-F238E27FC236}">
                <a16:creationId xmlns:a16="http://schemas.microsoft.com/office/drawing/2014/main" id="{C0863B27-0D75-B626-2DF9-E5AB1CE45279}"/>
              </a:ext>
            </a:extLst>
          </p:cNvPr>
          <p:cNvSpPr/>
          <p:nvPr/>
        </p:nvSpPr>
        <p:spPr>
          <a:xfrm>
            <a:off x="1043802" y="4782922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DFECE9"/>
          </a:solidFill>
          <a:ln w="13692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5">
            <a:extLst>
              <a:ext uri="{FF2B5EF4-FFF2-40B4-BE49-F238E27FC236}">
                <a16:creationId xmlns:a16="http://schemas.microsoft.com/office/drawing/2014/main" id="{DAF1DDB4-DEFA-5755-8CCD-7B63A4055417}"/>
              </a:ext>
            </a:extLst>
          </p:cNvPr>
          <p:cNvSpPr/>
          <p:nvPr/>
        </p:nvSpPr>
        <p:spPr>
          <a:xfrm>
            <a:off x="1048141" y="3976565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DFECE9"/>
          </a:solidFill>
          <a:ln w="13692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5">
            <a:extLst>
              <a:ext uri="{FF2B5EF4-FFF2-40B4-BE49-F238E27FC236}">
                <a16:creationId xmlns:a16="http://schemas.microsoft.com/office/drawing/2014/main" id="{75F61AC5-3623-75F2-19C4-FED6BA02DF00}"/>
              </a:ext>
            </a:extLst>
          </p:cNvPr>
          <p:cNvSpPr/>
          <p:nvPr/>
        </p:nvSpPr>
        <p:spPr>
          <a:xfrm>
            <a:off x="1036711" y="3054332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DFECE9"/>
          </a:solidFill>
          <a:ln w="13692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5">
            <a:extLst>
              <a:ext uri="{FF2B5EF4-FFF2-40B4-BE49-F238E27FC236}">
                <a16:creationId xmlns:a16="http://schemas.microsoft.com/office/drawing/2014/main" id="{BD28E2E6-47A6-2E60-00A2-CBF204BF990C}"/>
              </a:ext>
            </a:extLst>
          </p:cNvPr>
          <p:cNvSpPr/>
          <p:nvPr/>
        </p:nvSpPr>
        <p:spPr>
          <a:xfrm>
            <a:off x="1017270" y="2143616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DFECE9"/>
          </a:solidFill>
          <a:ln w="13692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5">
            <a:extLst>
              <a:ext uri="{FF2B5EF4-FFF2-40B4-BE49-F238E27FC236}">
                <a16:creationId xmlns:a16="http://schemas.microsoft.com/office/drawing/2014/main" id="{B74EC1A7-5DCC-6974-C0EC-B7B7D810A329}"/>
              </a:ext>
            </a:extLst>
          </p:cNvPr>
          <p:cNvSpPr/>
          <p:nvPr/>
        </p:nvSpPr>
        <p:spPr>
          <a:xfrm>
            <a:off x="1024681" y="1271625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DFECE9"/>
          </a:solidFill>
          <a:ln w="13692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4E9EF7-652F-BFD7-05B5-19FF9CCE6D98}"/>
              </a:ext>
            </a:extLst>
          </p:cNvPr>
          <p:cNvSpPr/>
          <p:nvPr/>
        </p:nvSpPr>
        <p:spPr>
          <a:xfrm>
            <a:off x="649370" y="1281031"/>
            <a:ext cx="1270082" cy="4616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4423">
              <a:defRPr/>
            </a:pPr>
            <a:r>
              <a:rPr lang="en-US" sz="2400" b="1" dirty="0">
                <a:latin typeface="Poppins" panose="00000500000000000000" pitchFamily="2" charset="0"/>
                <a:ea typeface="Arial Unicode MS"/>
                <a:cs typeface="Poppins" panose="00000500000000000000" pitchFamily="2" charset="0"/>
              </a:rPr>
              <a:t>01</a:t>
            </a:r>
            <a:endParaRPr lang="en-US" b="1" dirty="0">
              <a:latin typeface="Poppins" panose="00000500000000000000" pitchFamily="2" charset="0"/>
              <a:ea typeface="Arial Unicode MS"/>
              <a:cs typeface="Poppins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E893B4-D271-10B9-866C-90D1D36E8020}"/>
              </a:ext>
            </a:extLst>
          </p:cNvPr>
          <p:cNvSpPr/>
          <p:nvPr/>
        </p:nvSpPr>
        <p:spPr>
          <a:xfrm>
            <a:off x="637528" y="2147096"/>
            <a:ext cx="1270082" cy="4616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4423">
              <a:defRPr/>
            </a:pPr>
            <a:r>
              <a:rPr lang="en-US" sz="2400" b="1" dirty="0">
                <a:latin typeface="Poppins" panose="00000500000000000000" pitchFamily="2" charset="0"/>
                <a:ea typeface="Arial Unicode MS"/>
                <a:cs typeface="Poppins" panose="00000500000000000000" pitchFamily="2" charset="0"/>
              </a:rPr>
              <a:t>02</a:t>
            </a:r>
            <a:endParaRPr lang="en-US" b="1" dirty="0">
              <a:latin typeface="Poppins" panose="00000500000000000000" pitchFamily="2" charset="0"/>
              <a:ea typeface="Arial Unicode MS"/>
              <a:cs typeface="Poppins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C69A3D-5828-68A3-42DA-A1843E6EA69E}"/>
              </a:ext>
            </a:extLst>
          </p:cNvPr>
          <p:cNvSpPr/>
          <p:nvPr/>
        </p:nvSpPr>
        <p:spPr>
          <a:xfrm>
            <a:off x="672418" y="3090465"/>
            <a:ext cx="1270082" cy="4616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4423">
              <a:defRPr/>
            </a:pPr>
            <a:r>
              <a:rPr lang="en-US" sz="2400" b="1" dirty="0">
                <a:latin typeface="Poppins" panose="00000500000000000000" pitchFamily="2" charset="0"/>
                <a:ea typeface="Arial Unicode MS"/>
                <a:cs typeface="Poppins" panose="00000500000000000000" pitchFamily="2" charset="0"/>
              </a:rPr>
              <a:t>03</a:t>
            </a:r>
            <a:endParaRPr lang="en-US" b="1" dirty="0">
              <a:latin typeface="Poppins" panose="00000500000000000000" pitchFamily="2" charset="0"/>
              <a:ea typeface="Arial Unicode MS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7BEFC8-FAEC-7A94-7330-420F18717756}"/>
              </a:ext>
            </a:extLst>
          </p:cNvPr>
          <p:cNvSpPr/>
          <p:nvPr/>
        </p:nvSpPr>
        <p:spPr>
          <a:xfrm>
            <a:off x="6173547" y="4756454"/>
            <a:ext cx="1270082" cy="4616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4423">
              <a:defRPr/>
            </a:pPr>
            <a:r>
              <a:rPr lang="en-US" sz="2400" b="1" dirty="0">
                <a:latin typeface="Poppins" panose="00000500000000000000" pitchFamily="2" charset="0"/>
                <a:ea typeface="Arial Unicode MS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265D29D7-6EB8-A602-4F52-80F2F4D8A8E3}"/>
              </a:ext>
            </a:extLst>
          </p:cNvPr>
          <p:cNvSpPr/>
          <p:nvPr/>
        </p:nvSpPr>
        <p:spPr>
          <a:xfrm>
            <a:off x="1743288" y="1313704"/>
            <a:ext cx="4341530" cy="4355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b="1" kern="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Kompleksitas</a:t>
            </a:r>
            <a:r>
              <a:rPr lang="en-US" b="1" kern="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Lingkungan</a:t>
            </a:r>
            <a:r>
              <a:rPr lang="en-US" b="1" kern="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Operasional</a:t>
            </a:r>
            <a:endParaRPr lang="en-US" dirty="0"/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C7903FA2-7786-3457-3993-C98BDBDC4418}"/>
              </a:ext>
            </a:extLst>
          </p:cNvPr>
          <p:cNvSpPr/>
          <p:nvPr/>
        </p:nvSpPr>
        <p:spPr>
          <a:xfrm>
            <a:off x="1754718" y="2146135"/>
            <a:ext cx="3075089" cy="4957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b="1" kern="0" dirty="0" err="1">
                <a:solidFill>
                  <a:srgbClr val="374151"/>
                </a:solidFill>
                <a:latin typeface="Segoe UI" panose="020B0502040204020203" pitchFamily="34" charset="0"/>
              </a:rPr>
              <a:t>Tuntutan</a:t>
            </a:r>
            <a:r>
              <a:rPr lang="en-US" b="1" kern="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b="1" kern="0" dirty="0" err="1">
                <a:solidFill>
                  <a:srgbClr val="374151"/>
                </a:solidFill>
                <a:latin typeface="Segoe UI" panose="020B0502040204020203" pitchFamily="34" charset="0"/>
              </a:rPr>
              <a:t>Keberlanjutan</a:t>
            </a:r>
            <a:endParaRPr lang="en-US" dirty="0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D6415B99-1C0F-100B-4676-CB9712FC8CAB}"/>
              </a:ext>
            </a:extLst>
          </p:cNvPr>
          <p:cNvSpPr/>
          <p:nvPr/>
        </p:nvSpPr>
        <p:spPr>
          <a:xfrm>
            <a:off x="1754105" y="2903218"/>
            <a:ext cx="4427571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800" b="1" kern="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Peningkatan</a:t>
            </a:r>
            <a:r>
              <a:rPr lang="en-US" sz="1800" b="1" kern="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Teknologi</a:t>
            </a:r>
            <a:r>
              <a:rPr lang="en-US" sz="1800" b="1" kern="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&amp; </a:t>
            </a:r>
            <a:r>
              <a:rPr lang="en-US" sz="1800" b="1" kern="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Keamanan</a:t>
            </a:r>
            <a:r>
              <a:rPr lang="en-US" sz="1800" b="1" kern="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Informasi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9C4073-1740-4EA0-770C-22D0907F35CD}"/>
              </a:ext>
            </a:extLst>
          </p:cNvPr>
          <p:cNvSpPr txBox="1"/>
          <p:nvPr/>
        </p:nvSpPr>
        <p:spPr>
          <a:xfrm>
            <a:off x="1725330" y="4061445"/>
            <a:ext cx="4696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Perubahan</a:t>
            </a:r>
            <a:r>
              <a:rPr lang="en-US" sz="1800" b="1" kern="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Demografis</a:t>
            </a:r>
            <a:r>
              <a:rPr lang="en-US" sz="1800" b="1" kern="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dan </a:t>
            </a:r>
            <a:r>
              <a:rPr lang="en-US" sz="1800" b="1" kern="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Persaingan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A8B9FE-AA76-9B46-61C1-F562F612EE3E}"/>
              </a:ext>
            </a:extLst>
          </p:cNvPr>
          <p:cNvSpPr txBox="1"/>
          <p:nvPr/>
        </p:nvSpPr>
        <p:spPr>
          <a:xfrm>
            <a:off x="1714626" y="4797060"/>
            <a:ext cx="4696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Peningkatan</a:t>
            </a:r>
            <a:r>
              <a:rPr lang="en-US" sz="1800" b="1" kern="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Pembiayaan</a:t>
            </a:r>
            <a:r>
              <a:rPr lang="en-US" sz="1800" b="1" kern="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dan </a:t>
            </a:r>
            <a:r>
              <a:rPr lang="en-US" sz="1800" b="1" kern="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Pendanaan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FEAAEB-F916-424E-5E6B-8C89A6876F97}"/>
              </a:ext>
            </a:extLst>
          </p:cNvPr>
          <p:cNvSpPr txBox="1"/>
          <p:nvPr/>
        </p:nvSpPr>
        <p:spPr>
          <a:xfrm>
            <a:off x="7178336" y="1400645"/>
            <a:ext cx="4123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 err="1">
                <a:solidFill>
                  <a:srgbClr val="374151"/>
                </a:solidFill>
                <a:latin typeface="Segoe UI" panose="020B0502040204020203" pitchFamily="34" charset="0"/>
              </a:rPr>
              <a:t>Tuntutan</a:t>
            </a:r>
            <a:r>
              <a:rPr lang="en-US" b="1" kern="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b="1" kern="0" dirty="0" err="1">
                <a:solidFill>
                  <a:srgbClr val="374151"/>
                </a:solidFill>
                <a:latin typeface="Segoe UI" panose="020B0502040204020203" pitchFamily="34" charset="0"/>
              </a:rPr>
              <a:t>Kepatuhan</a:t>
            </a:r>
            <a:r>
              <a:rPr lang="en-US" b="1" kern="0" dirty="0">
                <a:solidFill>
                  <a:srgbClr val="374151"/>
                </a:solidFill>
                <a:latin typeface="Segoe UI" panose="020B0502040204020203" pitchFamily="34" charset="0"/>
              </a:rPr>
              <a:t> Hukum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419477-C2E6-A381-38F3-32EB900B50F1}"/>
              </a:ext>
            </a:extLst>
          </p:cNvPr>
          <p:cNvSpPr txBox="1"/>
          <p:nvPr/>
        </p:nvSpPr>
        <p:spPr>
          <a:xfrm>
            <a:off x="7216496" y="2255864"/>
            <a:ext cx="4341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 err="1">
                <a:solidFill>
                  <a:srgbClr val="374151"/>
                </a:solidFill>
                <a:latin typeface="Segoe UI" panose="020B0502040204020203" pitchFamily="34" charset="0"/>
              </a:rPr>
              <a:t>Kepentingan</a:t>
            </a:r>
            <a:r>
              <a:rPr lang="en-US" b="1" kern="0" dirty="0">
                <a:solidFill>
                  <a:srgbClr val="374151"/>
                </a:solidFill>
                <a:latin typeface="Segoe UI" panose="020B0502040204020203" pitchFamily="34" charset="0"/>
              </a:rPr>
              <a:t> Stakeholder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0913CE-F786-9B29-0F52-F784B07A0E60}"/>
              </a:ext>
            </a:extLst>
          </p:cNvPr>
          <p:cNvSpPr txBox="1"/>
          <p:nvPr/>
        </p:nvSpPr>
        <p:spPr>
          <a:xfrm>
            <a:off x="7227926" y="3097753"/>
            <a:ext cx="4784624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 err="1">
                <a:solidFill>
                  <a:srgbClr val="374151"/>
                </a:solidFill>
                <a:latin typeface="Segoe UI" panose="020B0502040204020203" pitchFamily="34" charset="0"/>
              </a:rPr>
              <a:t>Ketidakpastian</a:t>
            </a:r>
            <a:r>
              <a:rPr lang="en-US" b="1" kern="0" dirty="0">
                <a:solidFill>
                  <a:srgbClr val="374151"/>
                </a:solidFill>
                <a:latin typeface="Segoe UI" panose="020B0502040204020203" pitchFamily="34" charset="0"/>
              </a:rPr>
              <a:t> </a:t>
            </a:r>
            <a:r>
              <a:rPr lang="en-US" b="1" kern="0" dirty="0" err="1">
                <a:solidFill>
                  <a:srgbClr val="374151"/>
                </a:solidFill>
                <a:latin typeface="Segoe UI" panose="020B0502040204020203" pitchFamily="34" charset="0"/>
              </a:rPr>
              <a:t>Eksternal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371C78-C7E5-AD59-AF24-EF745683F9E5}"/>
              </a:ext>
            </a:extLst>
          </p:cNvPr>
          <p:cNvSpPr txBox="1"/>
          <p:nvPr/>
        </p:nvSpPr>
        <p:spPr>
          <a:xfrm>
            <a:off x="7182206" y="4014841"/>
            <a:ext cx="4784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 err="1">
                <a:solidFill>
                  <a:srgbClr val="374151"/>
                </a:solidFill>
                <a:latin typeface="Segoe UI" panose="020B0502040204020203" pitchFamily="34" charset="0"/>
              </a:rPr>
              <a:t>Keamanan</a:t>
            </a:r>
            <a:r>
              <a:rPr lang="en-US" b="1" kern="0" dirty="0">
                <a:solidFill>
                  <a:srgbClr val="374151"/>
                </a:solidFill>
                <a:latin typeface="Segoe UI" panose="020B0502040204020203" pitchFamily="34" charset="0"/>
              </a:rPr>
              <a:t>, Kesehatan dan </a:t>
            </a:r>
            <a:r>
              <a:rPr lang="en-US" b="1" kern="0" dirty="0" err="1">
                <a:solidFill>
                  <a:srgbClr val="374151"/>
                </a:solidFill>
                <a:latin typeface="Segoe UI" panose="020B0502040204020203" pitchFamily="34" charset="0"/>
              </a:rPr>
              <a:t>Keselamatan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4DD932-664A-DC1A-B03D-49FAB7D04239}"/>
              </a:ext>
            </a:extLst>
          </p:cNvPr>
          <p:cNvSpPr txBox="1"/>
          <p:nvPr/>
        </p:nvSpPr>
        <p:spPr>
          <a:xfrm>
            <a:off x="7216496" y="4660820"/>
            <a:ext cx="4596777" cy="670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Meningkatnya</a:t>
            </a:r>
            <a:r>
              <a:rPr lang="en-US" sz="1800" b="1" kern="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Keterlibatan</a:t>
            </a:r>
            <a:r>
              <a:rPr lang="en-US" sz="1800" b="1" kern="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Pemangku</a:t>
            </a:r>
            <a:r>
              <a:rPr lang="en-US" sz="1800" b="1" kern="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Kepentingan</a:t>
            </a:r>
            <a:r>
              <a:rPr lang="en-US" sz="1800" b="1" kern="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Eksternal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462BE3-E386-496A-3549-F64B7A69CB74}"/>
              </a:ext>
            </a:extLst>
          </p:cNvPr>
          <p:cNvSpPr/>
          <p:nvPr/>
        </p:nvSpPr>
        <p:spPr>
          <a:xfrm>
            <a:off x="660988" y="4819063"/>
            <a:ext cx="1270082" cy="4616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4423">
              <a:defRPr/>
            </a:pPr>
            <a:r>
              <a:rPr lang="en-US" sz="2400" b="1" dirty="0">
                <a:latin typeface="Poppins" panose="00000500000000000000" pitchFamily="2" charset="0"/>
                <a:ea typeface="Arial Unicode MS"/>
                <a:cs typeface="Poppins" panose="00000500000000000000" pitchFamily="2" charset="0"/>
              </a:rPr>
              <a:t>05</a:t>
            </a:r>
            <a:endParaRPr lang="en-US" b="1" dirty="0">
              <a:latin typeface="Poppins" panose="00000500000000000000" pitchFamily="2" charset="0"/>
              <a:ea typeface="Arial Unicode MS"/>
              <a:cs typeface="Poppins" panose="00000500000000000000" pitchFamily="2" charset="0"/>
            </a:endParaRPr>
          </a:p>
        </p:txBody>
      </p:sp>
      <p:sp>
        <p:nvSpPr>
          <p:cNvPr id="30" name="Shape 5">
            <a:extLst>
              <a:ext uri="{FF2B5EF4-FFF2-40B4-BE49-F238E27FC236}">
                <a16:creationId xmlns:a16="http://schemas.microsoft.com/office/drawing/2014/main" id="{69E57607-E78D-3BF5-C5E1-6ECA5567C087}"/>
              </a:ext>
            </a:extLst>
          </p:cNvPr>
          <p:cNvSpPr/>
          <p:nvPr/>
        </p:nvSpPr>
        <p:spPr>
          <a:xfrm>
            <a:off x="6502403" y="3945561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DFECE9"/>
          </a:solidFill>
          <a:ln w="13692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5">
            <a:extLst>
              <a:ext uri="{FF2B5EF4-FFF2-40B4-BE49-F238E27FC236}">
                <a16:creationId xmlns:a16="http://schemas.microsoft.com/office/drawing/2014/main" id="{EA6F9F05-BE70-B826-DF0F-A66DE25A585F}"/>
              </a:ext>
            </a:extLst>
          </p:cNvPr>
          <p:cNvSpPr/>
          <p:nvPr/>
        </p:nvSpPr>
        <p:spPr>
          <a:xfrm>
            <a:off x="6523180" y="3033246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DFECE9"/>
          </a:solidFill>
          <a:ln w="13692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5">
            <a:extLst>
              <a:ext uri="{FF2B5EF4-FFF2-40B4-BE49-F238E27FC236}">
                <a16:creationId xmlns:a16="http://schemas.microsoft.com/office/drawing/2014/main" id="{7BA3AF68-D61F-5EE4-630D-D46598AC87B7}"/>
              </a:ext>
            </a:extLst>
          </p:cNvPr>
          <p:cNvSpPr/>
          <p:nvPr/>
        </p:nvSpPr>
        <p:spPr>
          <a:xfrm>
            <a:off x="6468113" y="2160303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DFECE9"/>
          </a:solidFill>
          <a:ln w="13692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97AA91-583F-B5C0-4F60-CD0A66EEEE80}"/>
              </a:ext>
            </a:extLst>
          </p:cNvPr>
          <p:cNvSpPr/>
          <p:nvPr/>
        </p:nvSpPr>
        <p:spPr>
          <a:xfrm>
            <a:off x="6119108" y="1360083"/>
            <a:ext cx="1270082" cy="4616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4423">
              <a:defRPr/>
            </a:pPr>
            <a:r>
              <a:rPr lang="en-US" sz="2400" b="1" dirty="0">
                <a:latin typeface="Poppins" panose="00000500000000000000" pitchFamily="2" charset="0"/>
                <a:ea typeface="Arial Unicode MS"/>
                <a:cs typeface="Poppins" panose="00000500000000000000" pitchFamily="2" charset="0"/>
              </a:rPr>
              <a:t>06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9F3018-E109-4609-33C0-5762E4C64650}"/>
              </a:ext>
            </a:extLst>
          </p:cNvPr>
          <p:cNvSpPr/>
          <p:nvPr/>
        </p:nvSpPr>
        <p:spPr>
          <a:xfrm>
            <a:off x="6082389" y="2178258"/>
            <a:ext cx="1270082" cy="4616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4423">
              <a:defRPr/>
            </a:pPr>
            <a:r>
              <a:rPr lang="en-US" sz="2400" b="1" dirty="0">
                <a:latin typeface="Poppins" panose="00000500000000000000" pitchFamily="2" charset="0"/>
                <a:ea typeface="Arial Unicode MS"/>
                <a:cs typeface="Poppins" panose="00000500000000000000" pitchFamily="2" charset="0"/>
              </a:rPr>
              <a:t>07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DB4826-08F3-3615-56D1-278801CD15CB}"/>
              </a:ext>
            </a:extLst>
          </p:cNvPr>
          <p:cNvSpPr/>
          <p:nvPr/>
        </p:nvSpPr>
        <p:spPr>
          <a:xfrm>
            <a:off x="6136027" y="3054712"/>
            <a:ext cx="1270082" cy="4616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4423">
              <a:defRPr/>
            </a:pPr>
            <a:r>
              <a:rPr lang="en-US" sz="2400" b="1" dirty="0">
                <a:latin typeface="Poppins" panose="00000500000000000000" pitchFamily="2" charset="0"/>
                <a:ea typeface="Arial Unicode MS"/>
                <a:cs typeface="Poppins" panose="00000500000000000000" pitchFamily="2" charset="0"/>
              </a:rPr>
              <a:t>08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A3DA05-1C68-7DFF-E454-8D301F4B62CA}"/>
              </a:ext>
            </a:extLst>
          </p:cNvPr>
          <p:cNvSpPr/>
          <p:nvPr/>
        </p:nvSpPr>
        <p:spPr>
          <a:xfrm>
            <a:off x="6116074" y="3992454"/>
            <a:ext cx="1270082" cy="4616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4423">
              <a:defRPr/>
            </a:pPr>
            <a:r>
              <a:rPr lang="en-US" sz="2400" b="1" dirty="0">
                <a:latin typeface="Poppins" panose="00000500000000000000" pitchFamily="2" charset="0"/>
                <a:ea typeface="Arial Unicode MS"/>
                <a:cs typeface="Poppins" panose="00000500000000000000" pitchFamily="2" charset="0"/>
              </a:rPr>
              <a:t>09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B1EB2A-7D18-B8C3-EA69-0D2C81BB6B7A}"/>
              </a:ext>
            </a:extLst>
          </p:cNvPr>
          <p:cNvSpPr/>
          <p:nvPr/>
        </p:nvSpPr>
        <p:spPr>
          <a:xfrm>
            <a:off x="673537" y="3999246"/>
            <a:ext cx="1270082" cy="4616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4423">
              <a:defRPr/>
            </a:pPr>
            <a:r>
              <a:rPr lang="en-US" sz="2400" b="1" dirty="0">
                <a:latin typeface="Poppins" panose="00000500000000000000" pitchFamily="2" charset="0"/>
                <a:ea typeface="Arial Unicode MS"/>
                <a:cs typeface="Poppins" panose="00000500000000000000" pitchFamily="2" charset="0"/>
              </a:rPr>
              <a:t>04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FE9FD75D-AF78-CBC5-3A9D-4F364577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144" y="233973"/>
            <a:ext cx="7445384" cy="4833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latin typeface="Abadi" panose="020B0604020104020204" pitchFamily="34" charset="0"/>
              </a:rPr>
              <a:t>LATAR BELAKANG IMPLEMENTASI MANAJEMEN RISIKO</a:t>
            </a:r>
          </a:p>
        </p:txBody>
      </p:sp>
      <p:pic>
        <p:nvPicPr>
          <p:cNvPr id="2" name="Picture 1" descr="Logo Unpad – Universitas Padjadjaran">
            <a:extLst>
              <a:ext uri="{FF2B5EF4-FFF2-40B4-BE49-F238E27FC236}">
                <a16:creationId xmlns:a16="http://schemas.microsoft.com/office/drawing/2014/main" id="{1DA8F5F3-ADF2-64D0-5976-2EA814B4E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" y="42286"/>
            <a:ext cx="959276" cy="67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135E76-745B-518E-C162-437D78CA7ADF}"/>
              </a:ext>
            </a:extLst>
          </p:cNvPr>
          <p:cNvCxnSpPr>
            <a:cxnSpLocks/>
          </p:cNvCxnSpPr>
          <p:nvPr/>
        </p:nvCxnSpPr>
        <p:spPr>
          <a:xfrm>
            <a:off x="148590" y="742950"/>
            <a:ext cx="118414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4">
            <a:extLst>
              <a:ext uri="{FF2B5EF4-FFF2-40B4-BE49-F238E27FC236}">
                <a16:creationId xmlns:a16="http://schemas.microsoft.com/office/drawing/2014/main" id="{E44E069B-37A3-858B-4E85-534E50BFAC72}"/>
              </a:ext>
            </a:extLst>
          </p:cNvPr>
          <p:cNvSpPr txBox="1"/>
          <p:nvPr/>
        </p:nvSpPr>
        <p:spPr>
          <a:xfrm>
            <a:off x="1127485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5988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402;p31">
            <a:extLst>
              <a:ext uri="{FF2B5EF4-FFF2-40B4-BE49-F238E27FC236}">
                <a16:creationId xmlns:a16="http://schemas.microsoft.com/office/drawing/2014/main" id="{7EB0D4C7-B7EB-E190-F55B-61B42CA3B39A}"/>
              </a:ext>
            </a:extLst>
          </p:cNvPr>
          <p:cNvSpPr/>
          <p:nvPr/>
        </p:nvSpPr>
        <p:spPr>
          <a:xfrm>
            <a:off x="335509" y="5160259"/>
            <a:ext cx="3921260" cy="73330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000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Google Shape;402;p31">
            <a:extLst>
              <a:ext uri="{FF2B5EF4-FFF2-40B4-BE49-F238E27FC236}">
                <a16:creationId xmlns:a16="http://schemas.microsoft.com/office/drawing/2014/main" id="{F0DF9FBB-23DE-D9AA-C542-891AFB7FCBDD}"/>
              </a:ext>
            </a:extLst>
          </p:cNvPr>
          <p:cNvSpPr/>
          <p:nvPr/>
        </p:nvSpPr>
        <p:spPr>
          <a:xfrm>
            <a:off x="356509" y="3506420"/>
            <a:ext cx="2851898" cy="152473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000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Google Shape;402;p31">
            <a:extLst>
              <a:ext uri="{FF2B5EF4-FFF2-40B4-BE49-F238E27FC236}">
                <a16:creationId xmlns:a16="http://schemas.microsoft.com/office/drawing/2014/main" id="{9B390006-9E72-D902-74AF-F784B781AAB5}"/>
              </a:ext>
            </a:extLst>
          </p:cNvPr>
          <p:cNvSpPr/>
          <p:nvPr/>
        </p:nvSpPr>
        <p:spPr>
          <a:xfrm>
            <a:off x="88809" y="1832829"/>
            <a:ext cx="3133815" cy="152473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000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Google Shape;402;p31">
            <a:extLst>
              <a:ext uri="{FF2B5EF4-FFF2-40B4-BE49-F238E27FC236}">
                <a16:creationId xmlns:a16="http://schemas.microsoft.com/office/drawing/2014/main" id="{4B20527F-EC02-5318-E7F7-32F67FD7368F}"/>
              </a:ext>
            </a:extLst>
          </p:cNvPr>
          <p:cNvSpPr/>
          <p:nvPr/>
        </p:nvSpPr>
        <p:spPr>
          <a:xfrm>
            <a:off x="593408" y="333367"/>
            <a:ext cx="4962616" cy="131848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000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Google Shape;402;p31">
            <a:extLst>
              <a:ext uri="{FF2B5EF4-FFF2-40B4-BE49-F238E27FC236}">
                <a16:creationId xmlns:a16="http://schemas.microsoft.com/office/drawing/2014/main" id="{C12C93D5-AE90-62A1-6766-2BD499F66719}"/>
              </a:ext>
            </a:extLst>
          </p:cNvPr>
          <p:cNvSpPr/>
          <p:nvPr/>
        </p:nvSpPr>
        <p:spPr>
          <a:xfrm>
            <a:off x="8640763" y="1385888"/>
            <a:ext cx="2162175" cy="94275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000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Google Shape;402;p31">
            <a:extLst>
              <a:ext uri="{FF2B5EF4-FFF2-40B4-BE49-F238E27FC236}">
                <a16:creationId xmlns:a16="http://schemas.microsoft.com/office/drawing/2014/main" id="{07C54EC4-F561-1559-CC4D-660806BF8791}"/>
              </a:ext>
            </a:extLst>
          </p:cNvPr>
          <p:cNvSpPr/>
          <p:nvPr/>
        </p:nvSpPr>
        <p:spPr>
          <a:xfrm>
            <a:off x="9255125" y="2367817"/>
            <a:ext cx="2162175" cy="152473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000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Google Shape;402;p31">
            <a:extLst>
              <a:ext uri="{FF2B5EF4-FFF2-40B4-BE49-F238E27FC236}">
                <a16:creationId xmlns:a16="http://schemas.microsoft.com/office/drawing/2014/main" id="{8F624B63-11C4-C07F-BD5B-62453958B1F4}"/>
              </a:ext>
            </a:extLst>
          </p:cNvPr>
          <p:cNvSpPr/>
          <p:nvPr/>
        </p:nvSpPr>
        <p:spPr>
          <a:xfrm>
            <a:off x="8105729" y="5124673"/>
            <a:ext cx="3831244" cy="1171441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000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F488DE3E-91F5-DDA2-1EC3-F902DA72E9A7}"/>
              </a:ext>
            </a:extLst>
          </p:cNvPr>
          <p:cNvSpPr/>
          <p:nvPr/>
        </p:nvSpPr>
        <p:spPr>
          <a:xfrm rot="5400000">
            <a:off x="7468394" y="1427957"/>
            <a:ext cx="1062037" cy="914400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831682A4-E09F-0ED8-9677-84EDDBA9B4F9}"/>
              </a:ext>
            </a:extLst>
          </p:cNvPr>
          <p:cNvSpPr/>
          <p:nvPr/>
        </p:nvSpPr>
        <p:spPr>
          <a:xfrm rot="5400000">
            <a:off x="8094663" y="2620963"/>
            <a:ext cx="1060450" cy="914400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BDABFF3D-D9DF-FFB9-7DCE-163E2751EA79}"/>
              </a:ext>
            </a:extLst>
          </p:cNvPr>
          <p:cNvSpPr/>
          <p:nvPr/>
        </p:nvSpPr>
        <p:spPr>
          <a:xfrm rot="5400000">
            <a:off x="7968456" y="3975894"/>
            <a:ext cx="1062038" cy="914400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469A6A2D-32B5-CFCC-4586-BCBD870462D1}"/>
              </a:ext>
            </a:extLst>
          </p:cNvPr>
          <p:cNvSpPr/>
          <p:nvPr/>
        </p:nvSpPr>
        <p:spPr>
          <a:xfrm rot="16200000">
            <a:off x="6967538" y="5111750"/>
            <a:ext cx="1060450" cy="914400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CDE28926-D050-AA6C-EFED-2B94AF116F1D}"/>
              </a:ext>
            </a:extLst>
          </p:cNvPr>
          <p:cNvSpPr/>
          <p:nvPr/>
        </p:nvSpPr>
        <p:spPr>
          <a:xfrm rot="16200000">
            <a:off x="4276725" y="5084763"/>
            <a:ext cx="1060450" cy="914400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3EAA8E75-F23E-DECF-E2B3-AF1B609A923C}"/>
              </a:ext>
            </a:extLst>
          </p:cNvPr>
          <p:cNvSpPr/>
          <p:nvPr/>
        </p:nvSpPr>
        <p:spPr>
          <a:xfrm rot="16200000">
            <a:off x="3215481" y="3777457"/>
            <a:ext cx="1062037" cy="914400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61" name="Picture 74">
            <a:extLst>
              <a:ext uri="{FF2B5EF4-FFF2-40B4-BE49-F238E27FC236}">
                <a16:creationId xmlns:a16="http://schemas.microsoft.com/office/drawing/2014/main" id="{454AF981-ED4F-2954-7B32-BCB5A95A3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895725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75">
            <a:extLst>
              <a:ext uri="{FF2B5EF4-FFF2-40B4-BE49-F238E27FC236}">
                <a16:creationId xmlns:a16="http://schemas.microsoft.com/office/drawing/2014/main" id="{EBB0F8C3-2E32-DE7E-8C00-8A3FE2927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5218113"/>
            <a:ext cx="6159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76">
            <a:extLst>
              <a:ext uri="{FF2B5EF4-FFF2-40B4-BE49-F238E27FC236}">
                <a16:creationId xmlns:a16="http://schemas.microsoft.com/office/drawing/2014/main" id="{CC793FD9-69F6-82B8-5110-8293B4367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5276850"/>
            <a:ext cx="5365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79">
            <a:extLst>
              <a:ext uri="{FF2B5EF4-FFF2-40B4-BE49-F238E27FC236}">
                <a16:creationId xmlns:a16="http://schemas.microsoft.com/office/drawing/2014/main" id="{1C9CB6A6-0648-8F46-0047-EAADCEC1C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570038"/>
            <a:ext cx="692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80">
            <a:extLst>
              <a:ext uri="{FF2B5EF4-FFF2-40B4-BE49-F238E27FC236}">
                <a16:creationId xmlns:a16="http://schemas.microsoft.com/office/drawing/2014/main" id="{58AD1800-8ABC-6719-943E-42A94CAFF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2800350"/>
            <a:ext cx="6731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81">
            <a:extLst>
              <a:ext uri="{FF2B5EF4-FFF2-40B4-BE49-F238E27FC236}">
                <a16:creationId xmlns:a16="http://schemas.microsoft.com/office/drawing/2014/main" id="{C63B55EF-8AC8-2BF4-8367-6330DBB2F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4121150"/>
            <a:ext cx="6302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65C959F-EE4B-D129-DB91-DA0E779DED10}"/>
              </a:ext>
            </a:extLst>
          </p:cNvPr>
          <p:cNvSpPr/>
          <p:nvPr/>
        </p:nvSpPr>
        <p:spPr>
          <a:xfrm>
            <a:off x="4689475" y="2012950"/>
            <a:ext cx="2879725" cy="28797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11000" sy="11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E3847CB5-7456-0DE8-8BF8-ACE54E9BBFFC}"/>
              </a:ext>
            </a:extLst>
          </p:cNvPr>
          <p:cNvSpPr/>
          <p:nvPr/>
        </p:nvSpPr>
        <p:spPr>
          <a:xfrm>
            <a:off x="4295775" y="1628775"/>
            <a:ext cx="3600450" cy="3600450"/>
          </a:xfrm>
          <a:prstGeom prst="donut">
            <a:avLst>
              <a:gd name="adj" fmla="val 3271"/>
            </a:avLst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305" name="Rectangle 85">
            <a:extLst>
              <a:ext uri="{FF2B5EF4-FFF2-40B4-BE49-F238E27FC236}">
                <a16:creationId xmlns:a16="http://schemas.microsoft.com/office/drawing/2014/main" id="{DCE08E7F-BBBE-DFED-4D48-400604325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3441700"/>
            <a:ext cx="2786062" cy="157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reputasi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pemangku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kepentingan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tertarik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menerapkan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endParaRPr lang="id-ID" altLang="en-US" sz="1600" b="1" dirty="0">
              <a:solidFill>
                <a:srgbClr val="FF0000"/>
              </a:solidFill>
              <a:latin typeface="Montserrat SemiBold" panose="00000700000000000000" pitchFamily="2" charset="0"/>
              <a:ea typeface="DIN Medium"/>
              <a:cs typeface="DIN Medium"/>
            </a:endParaRPr>
          </a:p>
        </p:txBody>
      </p:sp>
      <p:sp>
        <p:nvSpPr>
          <p:cNvPr id="12306" name="Rectangle 88">
            <a:extLst>
              <a:ext uri="{FF2B5EF4-FFF2-40B4-BE49-F238E27FC236}">
                <a16:creationId xmlns:a16="http://schemas.microsoft.com/office/drawing/2014/main" id="{17E07A49-DCAF-5D8F-096F-77DC11284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2674" y="1400175"/>
            <a:ext cx="2433638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mengurangi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kejadian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mengejutkan</a:t>
            </a:r>
            <a:endParaRPr lang="en-US" altLang="en-US" sz="1600" b="1" dirty="0">
              <a:latin typeface="Montserrat ExtraBold" panose="00000900000000000000" pitchFamily="2" charset="0"/>
              <a:ea typeface="DIN Medium"/>
              <a:cs typeface="DIN Medium"/>
            </a:endParaRPr>
          </a:p>
        </p:txBody>
      </p:sp>
      <p:sp>
        <p:nvSpPr>
          <p:cNvPr id="12307" name="Rectangle 90">
            <a:extLst>
              <a:ext uri="{FF2B5EF4-FFF2-40B4-BE49-F238E27FC236}">
                <a16:creationId xmlns:a16="http://schemas.microsoft.com/office/drawing/2014/main" id="{2B33B2FB-362F-CC16-C070-7F3A183D7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4" y="5202237"/>
            <a:ext cx="3873500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pemangku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kepentingan</a:t>
            </a:r>
            <a:endParaRPr lang="id-ID" altLang="en-US" sz="1600" b="1" dirty="0">
              <a:latin typeface="Montserrat SemiBold" panose="00000700000000000000" pitchFamily="2" charset="0"/>
              <a:ea typeface="DIN Medium"/>
              <a:cs typeface="DIN Medium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id-ID" altLang="en-US" sz="1400" b="1" dirty="0">
              <a:solidFill>
                <a:srgbClr val="FF0000"/>
              </a:solidFill>
              <a:latin typeface="Montserrat SemiBold" panose="00000700000000000000" pitchFamily="2" charset="0"/>
              <a:ea typeface="DIN Medium"/>
              <a:cs typeface="DIN Medium"/>
            </a:endParaRPr>
          </a:p>
        </p:txBody>
      </p:sp>
      <p:sp>
        <p:nvSpPr>
          <p:cNvPr id="23572" name="TextBox 94">
            <a:extLst>
              <a:ext uri="{FF2B5EF4-FFF2-40B4-BE49-F238E27FC236}">
                <a16:creationId xmlns:a16="http://schemas.microsoft.com/office/drawing/2014/main" id="{7412AC4A-846A-68E9-FACA-A76703157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662238"/>
            <a:ext cx="2012950" cy="1570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 dirty="0" err="1">
                <a:latin typeface="Abadi" panose="020B0604020104020204" pitchFamily="34" charset="0"/>
              </a:rPr>
              <a:t>Manfaat</a:t>
            </a:r>
            <a:r>
              <a:rPr lang="en-US" altLang="en-US" sz="2400" b="1" dirty="0">
                <a:latin typeface="Abadi" panose="020B0604020104020204" pitchFamily="34" charset="0"/>
              </a:rPr>
              <a:t> </a:t>
            </a:r>
            <a:r>
              <a:rPr lang="en-US" altLang="en-US" sz="2400" b="1" dirty="0" err="1">
                <a:latin typeface="Abadi" panose="020B0604020104020204" pitchFamily="34" charset="0"/>
              </a:rPr>
              <a:t>Implementasi</a:t>
            </a:r>
            <a:r>
              <a:rPr lang="en-US" altLang="en-US" sz="2400" b="1" dirty="0">
                <a:latin typeface="Abadi" panose="020B0604020104020204" pitchFamily="34" charset="0"/>
              </a:rPr>
              <a:t> </a:t>
            </a:r>
            <a:r>
              <a:rPr lang="en-US" altLang="en-US" sz="2400" b="1" dirty="0" err="1">
                <a:latin typeface="Abadi" panose="020B0604020104020204" pitchFamily="34" charset="0"/>
              </a:rPr>
              <a:t>Manajemen</a:t>
            </a:r>
            <a:r>
              <a:rPr lang="en-US" altLang="en-US" sz="2400" b="1" dirty="0">
                <a:latin typeface="Abadi" panose="020B0604020104020204" pitchFamily="34" charset="0"/>
              </a:rPr>
              <a:t> </a:t>
            </a:r>
            <a:r>
              <a:rPr lang="en-US" altLang="en-US" sz="2400" b="1" dirty="0" err="1">
                <a:latin typeface="Abadi" panose="020B0604020104020204" pitchFamily="34" charset="0"/>
              </a:rPr>
              <a:t>Risiko</a:t>
            </a:r>
            <a:endParaRPr lang="en-US" altLang="en-US" sz="2400" b="1" dirty="0">
              <a:latin typeface="Abadi" panose="020B0604020104020204" pitchFamily="34" charset="0"/>
            </a:endParaRPr>
          </a:p>
        </p:txBody>
      </p:sp>
      <p:sp>
        <p:nvSpPr>
          <p:cNvPr id="12309" name="Rectangle 97">
            <a:extLst>
              <a:ext uri="{FF2B5EF4-FFF2-40B4-BE49-F238E27FC236}">
                <a16:creationId xmlns:a16="http://schemas.microsoft.com/office/drawing/2014/main" id="{CF41E8F6-4688-C79C-4BCE-02896623F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925" y="3978275"/>
            <a:ext cx="2486025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kualitas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efektivitas</a:t>
            </a:r>
            <a:endParaRPr lang="id-ID" altLang="en-US" sz="1600" b="1" dirty="0">
              <a:latin typeface="Montserrat ExtraBold" panose="00000900000000000000" pitchFamily="2" charset="0"/>
              <a:ea typeface="DIN Medium"/>
              <a:cs typeface="DIN Medium"/>
            </a:endParaRPr>
          </a:p>
        </p:txBody>
      </p:sp>
      <p:sp>
        <p:nvSpPr>
          <p:cNvPr id="12310" name="Rectangle 99">
            <a:extLst>
              <a:ext uri="{FF2B5EF4-FFF2-40B4-BE49-F238E27FC236}">
                <a16:creationId xmlns:a16="http://schemas.microsoft.com/office/drawing/2014/main" id="{6010D4D1-C7E3-5263-28CE-23CB3A903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638" y="5153114"/>
            <a:ext cx="3900709" cy="12926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berkualitas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akurat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mendukung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pengambilan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strategis</a:t>
            </a:r>
            <a:endParaRPr lang="id-ID" altLang="en-US" sz="1600" b="1" dirty="0">
              <a:solidFill>
                <a:srgbClr val="FF0000"/>
              </a:solidFill>
              <a:latin typeface="Montserrat SemiBold" panose="00000700000000000000" pitchFamily="2" charset="0"/>
              <a:ea typeface="DIN Medium"/>
              <a:cs typeface="DIN Medium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id-ID" altLang="en-US" sz="1400" dirty="0">
              <a:latin typeface="DIN Medium"/>
              <a:ea typeface="DIN Medium"/>
              <a:cs typeface="DIN Medium"/>
            </a:endParaRPr>
          </a:p>
        </p:txBody>
      </p:sp>
      <p:sp>
        <p:nvSpPr>
          <p:cNvPr id="12311" name="Rectangle 84">
            <a:extLst>
              <a:ext uri="{FF2B5EF4-FFF2-40B4-BE49-F238E27FC236}">
                <a16:creationId xmlns:a16="http://schemas.microsoft.com/office/drawing/2014/main" id="{ED0C1B7A-9444-6C24-C74E-6C228A89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25" y="2474913"/>
            <a:ext cx="2162175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eksploitasi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peluang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risiko-risiko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dikelola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efektif</a:t>
            </a:r>
            <a:r>
              <a:rPr lang="id-ID" altLang="en-US" sz="1600" b="1" dirty="0">
                <a:latin typeface="Montserrat SemiBold" panose="00000700000000000000" pitchFamily="2" charset="0"/>
                <a:ea typeface="DIN Medium"/>
                <a:cs typeface="DIN Medium"/>
              </a:rPr>
              <a:t> </a:t>
            </a:r>
          </a:p>
        </p:txBody>
      </p:sp>
      <p:grpSp>
        <p:nvGrpSpPr>
          <p:cNvPr id="23576" name="Group 92">
            <a:extLst>
              <a:ext uri="{FF2B5EF4-FFF2-40B4-BE49-F238E27FC236}">
                <a16:creationId xmlns:a16="http://schemas.microsoft.com/office/drawing/2014/main" id="{6908457A-CD8E-D92A-F27E-38B631344289}"/>
              </a:ext>
            </a:extLst>
          </p:cNvPr>
          <p:cNvGrpSpPr>
            <a:grpSpLocks/>
          </p:cNvGrpSpPr>
          <p:nvPr/>
        </p:nvGrpSpPr>
        <p:grpSpPr bwMode="auto">
          <a:xfrm>
            <a:off x="6931025" y="1670050"/>
            <a:ext cx="604838" cy="554038"/>
            <a:chOff x="3825994" y="291760"/>
            <a:chExt cx="604728" cy="55440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37F1754-C174-80BE-C782-986B68814281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606" name="TextBox 95">
              <a:extLst>
                <a:ext uri="{FF2B5EF4-FFF2-40B4-BE49-F238E27FC236}">
                  <a16:creationId xmlns:a16="http://schemas.microsoft.com/office/drawing/2014/main" id="{52952143-61E4-E326-415C-FA7E4CCC6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Montserrat Black" panose="00000A00000000000000" pitchFamily="2" charset="0"/>
                </a:rPr>
                <a:t>01</a:t>
              </a:r>
            </a:p>
          </p:txBody>
        </p:sp>
      </p:grpSp>
      <p:grpSp>
        <p:nvGrpSpPr>
          <p:cNvPr id="23577" name="Group 96">
            <a:extLst>
              <a:ext uri="{FF2B5EF4-FFF2-40B4-BE49-F238E27FC236}">
                <a16:creationId xmlns:a16="http://schemas.microsoft.com/office/drawing/2014/main" id="{AE45B138-70F6-9960-6119-E17EABD697B2}"/>
              </a:ext>
            </a:extLst>
          </p:cNvPr>
          <p:cNvGrpSpPr>
            <a:grpSpLocks/>
          </p:cNvGrpSpPr>
          <p:nvPr/>
        </p:nvGrpSpPr>
        <p:grpSpPr bwMode="auto">
          <a:xfrm>
            <a:off x="7569200" y="2828925"/>
            <a:ext cx="604838" cy="554038"/>
            <a:chOff x="3825994" y="291760"/>
            <a:chExt cx="604728" cy="554400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62A0BA9-A0DE-EDAE-380B-54232FBE5858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604" name="TextBox 101">
              <a:extLst>
                <a:ext uri="{FF2B5EF4-FFF2-40B4-BE49-F238E27FC236}">
                  <a16:creationId xmlns:a16="http://schemas.microsoft.com/office/drawing/2014/main" id="{36CB9FF7-A14C-C06E-A406-7BB229C727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Montserrat Black" panose="00000A00000000000000" pitchFamily="2" charset="0"/>
                </a:rPr>
                <a:t>02</a:t>
              </a:r>
            </a:p>
          </p:txBody>
        </p:sp>
      </p:grpSp>
      <p:grpSp>
        <p:nvGrpSpPr>
          <p:cNvPr id="23578" name="Group 102">
            <a:extLst>
              <a:ext uri="{FF2B5EF4-FFF2-40B4-BE49-F238E27FC236}">
                <a16:creationId xmlns:a16="http://schemas.microsoft.com/office/drawing/2014/main" id="{CC5DF57F-1BB1-706A-D585-1DCDFE5DB655}"/>
              </a:ext>
            </a:extLst>
          </p:cNvPr>
          <p:cNvGrpSpPr>
            <a:grpSpLocks/>
          </p:cNvGrpSpPr>
          <p:nvPr/>
        </p:nvGrpSpPr>
        <p:grpSpPr bwMode="auto">
          <a:xfrm>
            <a:off x="7356475" y="4056063"/>
            <a:ext cx="604838" cy="554037"/>
            <a:chOff x="3825994" y="291760"/>
            <a:chExt cx="604728" cy="554400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5315950-868C-5A69-38DF-528FE0EA1723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602" name="TextBox 104">
              <a:extLst>
                <a:ext uri="{FF2B5EF4-FFF2-40B4-BE49-F238E27FC236}">
                  <a16:creationId xmlns:a16="http://schemas.microsoft.com/office/drawing/2014/main" id="{A3069BB1-4D54-51EB-DD5F-3C99225A3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Montserrat Black" panose="00000A00000000000000" pitchFamily="2" charset="0"/>
                </a:rPr>
                <a:t>03</a:t>
              </a:r>
            </a:p>
          </p:txBody>
        </p:sp>
      </p:grpSp>
      <p:grpSp>
        <p:nvGrpSpPr>
          <p:cNvPr id="23579" name="Group 111">
            <a:extLst>
              <a:ext uri="{FF2B5EF4-FFF2-40B4-BE49-F238E27FC236}">
                <a16:creationId xmlns:a16="http://schemas.microsoft.com/office/drawing/2014/main" id="{A3999937-6A6B-E577-F4E3-CE18731EF986}"/>
              </a:ext>
            </a:extLst>
          </p:cNvPr>
          <p:cNvGrpSpPr>
            <a:grpSpLocks/>
          </p:cNvGrpSpPr>
          <p:nvPr/>
        </p:nvGrpSpPr>
        <p:grpSpPr bwMode="auto">
          <a:xfrm>
            <a:off x="4203700" y="3906838"/>
            <a:ext cx="606425" cy="554037"/>
            <a:chOff x="3825994" y="291760"/>
            <a:chExt cx="604728" cy="554400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7867121-2BCE-43B1-42A4-F27B7934C47E}"/>
                </a:ext>
              </a:extLst>
            </p:cNvPr>
            <p:cNvSpPr/>
            <p:nvPr/>
          </p:nvSpPr>
          <p:spPr>
            <a:xfrm>
              <a:off x="3851323" y="291760"/>
              <a:ext cx="554070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600" name="TextBox 113">
              <a:extLst>
                <a:ext uri="{FF2B5EF4-FFF2-40B4-BE49-F238E27FC236}">
                  <a16:creationId xmlns:a16="http://schemas.microsoft.com/office/drawing/2014/main" id="{9E697B6D-AA24-A0B6-91F7-FA3E9BFC2A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Montserrat Black" panose="00000A00000000000000" pitchFamily="2" charset="0"/>
                </a:rPr>
                <a:t>06</a:t>
              </a:r>
            </a:p>
          </p:txBody>
        </p:sp>
      </p:grpSp>
      <p:grpSp>
        <p:nvGrpSpPr>
          <p:cNvPr id="23580" name="Group 114">
            <a:extLst>
              <a:ext uri="{FF2B5EF4-FFF2-40B4-BE49-F238E27FC236}">
                <a16:creationId xmlns:a16="http://schemas.microsoft.com/office/drawing/2014/main" id="{60F2200A-D918-E8CB-22ED-CD61BF926605}"/>
              </a:ext>
            </a:extLst>
          </p:cNvPr>
          <p:cNvGrpSpPr>
            <a:grpSpLocks/>
          </p:cNvGrpSpPr>
          <p:nvPr/>
        </p:nvGrpSpPr>
        <p:grpSpPr bwMode="auto">
          <a:xfrm>
            <a:off x="5060950" y="4837113"/>
            <a:ext cx="604838" cy="554037"/>
            <a:chOff x="3825994" y="291760"/>
            <a:chExt cx="604728" cy="554400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7C8153C3-FD74-4E8A-46DB-86C5CDA5770B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598" name="TextBox 116">
              <a:extLst>
                <a:ext uri="{FF2B5EF4-FFF2-40B4-BE49-F238E27FC236}">
                  <a16:creationId xmlns:a16="http://schemas.microsoft.com/office/drawing/2014/main" id="{198F1130-4DD9-9291-8275-EAA39469C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Montserrat Black" panose="00000A00000000000000" pitchFamily="2" charset="0"/>
                </a:rPr>
                <a:t>05</a:t>
              </a:r>
            </a:p>
          </p:txBody>
        </p:sp>
      </p:grpSp>
      <p:grpSp>
        <p:nvGrpSpPr>
          <p:cNvPr id="23581" name="Group 117">
            <a:extLst>
              <a:ext uri="{FF2B5EF4-FFF2-40B4-BE49-F238E27FC236}">
                <a16:creationId xmlns:a16="http://schemas.microsoft.com/office/drawing/2014/main" id="{04A00501-37F0-20A6-900B-41923F991240}"/>
              </a:ext>
            </a:extLst>
          </p:cNvPr>
          <p:cNvGrpSpPr>
            <a:grpSpLocks/>
          </p:cNvGrpSpPr>
          <p:nvPr/>
        </p:nvGrpSpPr>
        <p:grpSpPr bwMode="auto">
          <a:xfrm>
            <a:off x="6478588" y="4857750"/>
            <a:ext cx="604837" cy="554038"/>
            <a:chOff x="3825994" y="291760"/>
            <a:chExt cx="604728" cy="554400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DF9B2C5A-8CDC-871B-54EE-ED6293FE8EA9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596" name="TextBox 119">
              <a:extLst>
                <a:ext uri="{FF2B5EF4-FFF2-40B4-BE49-F238E27FC236}">
                  <a16:creationId xmlns:a16="http://schemas.microsoft.com/office/drawing/2014/main" id="{D3F36D22-A5D1-46C8-E05A-76F1A45CF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Montserrat Black" panose="00000A00000000000000" pitchFamily="2" charset="0"/>
                </a:rPr>
                <a:t>04</a:t>
              </a:r>
            </a:p>
          </p:txBody>
        </p:sp>
      </p:grpSp>
      <p:sp>
        <p:nvSpPr>
          <p:cNvPr id="2" name="Hexagon 1">
            <a:extLst>
              <a:ext uri="{FF2B5EF4-FFF2-40B4-BE49-F238E27FC236}">
                <a16:creationId xmlns:a16="http://schemas.microsoft.com/office/drawing/2014/main" id="{17829C62-B1B2-021D-1C6C-F8880D761A1B}"/>
              </a:ext>
            </a:extLst>
          </p:cNvPr>
          <p:cNvSpPr/>
          <p:nvPr/>
        </p:nvSpPr>
        <p:spPr>
          <a:xfrm rot="5400000">
            <a:off x="3210719" y="2148682"/>
            <a:ext cx="1062037" cy="914400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3583" name="Group 5">
            <a:extLst>
              <a:ext uri="{FF2B5EF4-FFF2-40B4-BE49-F238E27FC236}">
                <a16:creationId xmlns:a16="http://schemas.microsoft.com/office/drawing/2014/main" id="{0239C3B4-2BDF-DDAA-C613-FDE0802FA38F}"/>
              </a:ext>
            </a:extLst>
          </p:cNvPr>
          <p:cNvGrpSpPr>
            <a:grpSpLocks/>
          </p:cNvGrpSpPr>
          <p:nvPr/>
        </p:nvGrpSpPr>
        <p:grpSpPr bwMode="auto">
          <a:xfrm>
            <a:off x="4160838" y="2408238"/>
            <a:ext cx="604837" cy="554037"/>
            <a:chOff x="3825994" y="291760"/>
            <a:chExt cx="604728" cy="5544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77FE79A-A134-78B8-4083-01BF811F2636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594" name="TextBox 7">
              <a:extLst>
                <a:ext uri="{FF2B5EF4-FFF2-40B4-BE49-F238E27FC236}">
                  <a16:creationId xmlns:a16="http://schemas.microsoft.com/office/drawing/2014/main" id="{1B49420B-6449-FE9A-9F1B-496C7A93B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Montserrat Black" panose="00000A00000000000000" pitchFamily="2" charset="0"/>
                </a:rPr>
                <a:t>07</a:t>
              </a:r>
            </a:p>
          </p:txBody>
        </p:sp>
      </p:grpSp>
      <p:pic>
        <p:nvPicPr>
          <p:cNvPr id="23584" name="Picture 8">
            <a:extLst>
              <a:ext uri="{FF2B5EF4-FFF2-40B4-BE49-F238E27FC236}">
                <a16:creationId xmlns:a16="http://schemas.microsoft.com/office/drawing/2014/main" id="{71CF8844-E689-9A22-6C9F-41EE92084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211388"/>
            <a:ext cx="63023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1" name="Rectangle 9">
            <a:extLst>
              <a:ext uri="{FF2B5EF4-FFF2-40B4-BE49-F238E27FC236}">
                <a16:creationId xmlns:a16="http://schemas.microsoft.com/office/drawing/2014/main" id="{F830B53C-8ECB-B0C6-2743-2CABA5BC2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28" y="1770063"/>
            <a:ext cx="3176678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Pemimpin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terlindungi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meningkatnya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kesadaran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seluruh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tindakan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cermat</a:t>
            </a:r>
            <a:endParaRPr lang="id-ID" altLang="en-US" sz="1600" b="1" dirty="0">
              <a:solidFill>
                <a:srgbClr val="FF0000"/>
              </a:solidFill>
              <a:latin typeface="Montserrat SemiBold" panose="00000700000000000000" pitchFamily="2" charset="0"/>
              <a:ea typeface="DIN Medium"/>
              <a:cs typeface="DIN Medium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AA26749A-9263-1E39-3E1D-84F7199BF5F3}"/>
              </a:ext>
            </a:extLst>
          </p:cNvPr>
          <p:cNvSpPr/>
          <p:nvPr/>
        </p:nvSpPr>
        <p:spPr>
          <a:xfrm rot="5400000">
            <a:off x="5599113" y="398463"/>
            <a:ext cx="1060450" cy="914400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3587" name="Group 15">
            <a:extLst>
              <a:ext uri="{FF2B5EF4-FFF2-40B4-BE49-F238E27FC236}">
                <a16:creationId xmlns:a16="http://schemas.microsoft.com/office/drawing/2014/main" id="{81708740-2DD3-9A25-0083-0515099D02E7}"/>
              </a:ext>
            </a:extLst>
          </p:cNvPr>
          <p:cNvGrpSpPr>
            <a:grpSpLocks/>
          </p:cNvGrpSpPr>
          <p:nvPr/>
        </p:nvGrpSpPr>
        <p:grpSpPr bwMode="auto">
          <a:xfrm>
            <a:off x="5803900" y="1216025"/>
            <a:ext cx="604838" cy="554038"/>
            <a:chOff x="3825994" y="291760"/>
            <a:chExt cx="604728" cy="5544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672351-6B95-30A5-0C1A-4DBFD4845A2B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592" name="TextBox 19">
              <a:extLst>
                <a:ext uri="{FF2B5EF4-FFF2-40B4-BE49-F238E27FC236}">
                  <a16:creationId xmlns:a16="http://schemas.microsoft.com/office/drawing/2014/main" id="{A9F9C99C-C854-6FB2-3C7D-44D684F88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Montserrat Black" panose="00000A00000000000000" pitchFamily="2" charset="0"/>
                </a:rPr>
                <a:t>08</a:t>
              </a:r>
            </a:p>
          </p:txBody>
        </p:sp>
      </p:grpSp>
      <p:pic>
        <p:nvPicPr>
          <p:cNvPr id="23588" name="Picture 20">
            <a:extLst>
              <a:ext uri="{FF2B5EF4-FFF2-40B4-BE49-F238E27FC236}">
                <a16:creationId xmlns:a16="http://schemas.microsoft.com/office/drawing/2014/main" id="{A60C47CE-1CF3-D695-3322-D1ED1A311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485775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5" name="Rectangle 21">
            <a:extLst>
              <a:ext uri="{FF2B5EF4-FFF2-40B4-BE49-F238E27FC236}">
                <a16:creationId xmlns:a16="http://schemas.microsoft.com/office/drawing/2014/main" id="{3AD9EBE5-9253-A38E-1248-9D3715184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20675"/>
            <a:ext cx="5051425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tata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kelola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mendokumentasikan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pendekatan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perhatian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ketaatan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ketentuan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akuntabilitas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i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6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</a:t>
            </a:r>
            <a:endParaRPr lang="id-ID" altLang="en-US" sz="1600" b="1" dirty="0">
              <a:solidFill>
                <a:srgbClr val="FF0000"/>
              </a:solidFill>
              <a:latin typeface="Montserrat SemiBold" panose="00000700000000000000" pitchFamily="2" charset="0"/>
              <a:ea typeface="DIN Medium"/>
              <a:cs typeface="DIN Medium"/>
            </a:endParaRPr>
          </a:p>
        </p:txBody>
      </p:sp>
      <p:pic>
        <p:nvPicPr>
          <p:cNvPr id="24" name="Picture 2" descr="Logo Unpad – Universitas Padjadjaran">
            <a:extLst>
              <a:ext uri="{FF2B5EF4-FFF2-40B4-BE49-F238E27FC236}">
                <a16:creationId xmlns:a16="http://schemas.microsoft.com/office/drawing/2014/main" id="{614C6986-2CB9-05EF-FD72-79A13F114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306" y="109142"/>
            <a:ext cx="758435" cy="6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53115211-C8F0-3FD9-653C-97792101ECD4}"/>
              </a:ext>
            </a:extLst>
          </p:cNvPr>
          <p:cNvSpPr txBox="1"/>
          <p:nvPr/>
        </p:nvSpPr>
        <p:spPr>
          <a:xfrm>
            <a:off x="1125199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04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992F75-49FE-1A8C-FB14-A32AF10D3AA8}"/>
              </a:ext>
            </a:extLst>
          </p:cNvPr>
          <p:cNvSpPr txBox="1">
            <a:spLocks/>
          </p:cNvSpPr>
          <p:nvPr/>
        </p:nvSpPr>
        <p:spPr>
          <a:xfrm>
            <a:off x="445072" y="6278564"/>
            <a:ext cx="5526670" cy="43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id-ID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McShane</a:t>
            </a: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et al., </a:t>
            </a:r>
            <a:r>
              <a:rPr lang="id-ID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2011; URMIA</a:t>
            </a: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id-ID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2007; Abraham (2013).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6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6" grpId="0" animBg="1"/>
          <p:bldP spid="10" grpId="0" animBg="1"/>
          <p:bldP spid="9" grpId="0" animBg="1"/>
          <p:bldP spid="22" grpId="0" animBg="1"/>
          <p:bldP spid="17" grpId="0" animBg="1"/>
          <p:bldP spid="23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6" grpId="0" animBg="1"/>
          <p:bldP spid="10" grpId="0" animBg="1"/>
          <p:bldP spid="9" grpId="0" animBg="1"/>
          <p:bldP spid="22" grpId="0" animBg="1"/>
          <p:bldP spid="17" grpId="0" animBg="1"/>
          <p:bldP spid="20" grpId="0" animBg="1"/>
          <p:bldP spid="23" grpId="0" animBg="1"/>
          <p:bldP spid="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910DB-0614-99B6-9862-37C466A13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F7C3DD0-04BD-F04D-31A4-243451C067D5}"/>
              </a:ext>
            </a:extLst>
          </p:cNvPr>
          <p:cNvSpPr txBox="1">
            <a:spLocks/>
          </p:cNvSpPr>
          <p:nvPr/>
        </p:nvSpPr>
        <p:spPr>
          <a:xfrm>
            <a:off x="1482089" y="166949"/>
            <a:ext cx="9552735" cy="969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Abadi" panose="020B0604020104020204" pitchFamily="34" charset="0"/>
              </a:rPr>
              <a:t>IMPLEMENTASI MANAJEMEN RISIKO DALAM KONTEKS THREE LINES MODEL DI UNPAD</a:t>
            </a:r>
          </a:p>
        </p:txBody>
      </p:sp>
      <p:pic>
        <p:nvPicPr>
          <p:cNvPr id="13" name="Picture 2" descr="Logo Unpad – Universitas Padjadjaran">
            <a:extLst>
              <a:ext uri="{FF2B5EF4-FFF2-40B4-BE49-F238E27FC236}">
                <a16:creationId xmlns:a16="http://schemas.microsoft.com/office/drawing/2014/main" id="{9E6B51C3-DF25-F80F-3A53-0D3478F72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" y="42286"/>
            <a:ext cx="1187876" cy="96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73243E-656E-8E8A-9210-0EA3430BFCFD}"/>
              </a:ext>
            </a:extLst>
          </p:cNvPr>
          <p:cNvCxnSpPr>
            <a:cxnSpLocks/>
          </p:cNvCxnSpPr>
          <p:nvPr/>
        </p:nvCxnSpPr>
        <p:spPr>
          <a:xfrm>
            <a:off x="148590" y="1131570"/>
            <a:ext cx="118414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4">
            <a:extLst>
              <a:ext uri="{FF2B5EF4-FFF2-40B4-BE49-F238E27FC236}">
                <a16:creationId xmlns:a16="http://schemas.microsoft.com/office/drawing/2014/main" id="{5AACE1AD-83E2-8E47-C6E1-12F0FD7E7D54}"/>
              </a:ext>
            </a:extLst>
          </p:cNvPr>
          <p:cNvSpPr txBox="1"/>
          <p:nvPr/>
        </p:nvSpPr>
        <p:spPr>
          <a:xfrm>
            <a:off x="1125199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05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E416DD-DBDB-89F6-F37A-8F70426AB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233443"/>
              </p:ext>
            </p:extLst>
          </p:nvPr>
        </p:nvGraphicFramePr>
        <p:xfrm>
          <a:off x="736395" y="1251353"/>
          <a:ext cx="10515600" cy="5084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4135">
                  <a:extLst>
                    <a:ext uri="{9D8B030D-6E8A-4147-A177-3AD203B41FA5}">
                      <a16:colId xmlns:a16="http://schemas.microsoft.com/office/drawing/2014/main" val="3235198500"/>
                    </a:ext>
                  </a:extLst>
                </a:gridCol>
                <a:gridCol w="3064305">
                  <a:extLst>
                    <a:ext uri="{9D8B030D-6E8A-4147-A177-3AD203B41FA5}">
                      <a16:colId xmlns:a16="http://schemas.microsoft.com/office/drawing/2014/main" val="3199211716"/>
                    </a:ext>
                  </a:extLst>
                </a:gridCol>
                <a:gridCol w="3947160">
                  <a:extLst>
                    <a:ext uri="{9D8B030D-6E8A-4147-A177-3AD203B41FA5}">
                      <a16:colId xmlns:a16="http://schemas.microsoft.com/office/drawing/2014/main" val="1810656701"/>
                    </a:ext>
                  </a:extLst>
                </a:gridCol>
              </a:tblGrid>
              <a:tr h="487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KOMPONEN</a:t>
                      </a:r>
                      <a:endParaRPr lang="en-US" sz="1800" kern="100" dirty="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PERAN UTAMA</a:t>
                      </a:r>
                      <a:endParaRPr lang="en-US" sz="1800" kern="100" dirty="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FUNGSI DALAM MANAJEMEN RISIKO</a:t>
                      </a:r>
                      <a:endParaRPr lang="en-US" sz="1800" kern="100" dirty="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85188762"/>
                  </a:ext>
                </a:extLst>
              </a:tr>
              <a:tr h="956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MWA, SENAT, REKTOR DAN WAKIL REKTOR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Memberikan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arah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pengawasan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, dan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akuntabilitas</a:t>
                      </a:r>
                      <a:endParaRPr lang="en-US" sz="1800" kern="100" dirty="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Abadi" panose="020B0604020104020204" pitchFamily="34" charset="0"/>
                        </a:rPr>
                        <a:t>Menetapkan tujuan, risk appetite, kebijakan, dan memastikan risiko dikelola</a:t>
                      </a:r>
                      <a:endParaRPr lang="en-US" sz="1800" kern="10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83179182"/>
                  </a:ext>
                </a:extLst>
              </a:tr>
              <a:tr h="956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LINI PERTAMA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(DIREKTORAT, FAKULTAS, SATUAN USAHA)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Abadi" panose="020B0604020104020204" pitchFamily="34" charset="0"/>
                        </a:rPr>
                        <a:t>Pemilik risiko</a:t>
                      </a:r>
                      <a:endParaRPr lang="en-US" sz="1800" kern="10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Mengelola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risiko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dalam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aktivitas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operasional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sehari-hari</a:t>
                      </a:r>
                      <a:endParaRPr lang="en-US" sz="1800" kern="100" dirty="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95879110"/>
                  </a:ext>
                </a:extLst>
              </a:tr>
              <a:tr h="956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LINI KEDUA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(KANTOR MANAJEMEN RISIKO)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Fungsi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pemantauan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dan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dukungan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risiko</a:t>
                      </a:r>
                      <a:endParaRPr lang="en-US" sz="1800" kern="100" dirty="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Abadi" panose="020B0604020104020204" pitchFamily="34" charset="0"/>
                        </a:rPr>
                        <a:t>Menyusun kerangka, metodologi, kebijakan, pemantauan, dan memberikan challenge</a:t>
                      </a:r>
                      <a:endParaRPr lang="en-US" sz="1800" kern="10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80474340"/>
                  </a:ext>
                </a:extLst>
              </a:tr>
              <a:tr h="956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LINI KETIGA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(SATUAN PENGAWAS INTERNAL)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Audit internal</a:t>
                      </a:r>
                      <a:endParaRPr lang="en-US" sz="1800" kern="100" dirty="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Abadi" panose="020B0604020104020204" pitchFamily="34" charset="0"/>
                        </a:rPr>
                        <a:t>Memberikan asurans independen atas efektivitas tata kelola, manajemen risiko, dan pengendalian</a:t>
                      </a:r>
                      <a:endParaRPr lang="en-US" sz="1800" kern="10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87514775"/>
                  </a:ext>
                </a:extLst>
              </a:tr>
              <a:tr h="487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PENYEDIA ASURANS EKSTERNAL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(KAP, BPK, BPKP, INSPEKTORAT)</a:t>
                      </a:r>
                      <a:endParaRPr lang="en-US" sz="1800" kern="100" dirty="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Asurans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eksternal</a:t>
                      </a:r>
                      <a:endParaRPr lang="en-US" sz="1800" kern="100" dirty="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Memberikan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asurans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tambahan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dari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luar</a:t>
                      </a:r>
                      <a:r>
                        <a:rPr lang="en-US" sz="1800" kern="1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badi" panose="020B0604020104020204" pitchFamily="34" charset="0"/>
                        </a:rPr>
                        <a:t>organisasi</a:t>
                      </a:r>
                      <a:endParaRPr lang="en-US" sz="1800" kern="100" dirty="0">
                        <a:effectLst/>
                        <a:latin typeface="Abadi" panose="020B06040201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0223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6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>
            <a:extLst>
              <a:ext uri="{FF2B5EF4-FFF2-40B4-BE49-F238E27FC236}">
                <a16:creationId xmlns:a16="http://schemas.microsoft.com/office/drawing/2014/main" id="{A4DC1F1F-F7DD-E910-C183-171466F52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70" y="203581"/>
            <a:ext cx="10515600" cy="3492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altLang="en-US" sz="2400" b="1" dirty="0">
                <a:latin typeface="Abadi" panose="020B0604020104020204" pitchFamily="34" charset="0"/>
                <a:ea typeface="DIN-Black"/>
                <a:cs typeface="DIN-Black"/>
              </a:rPr>
              <a:t>DESAIN PROSES MANAJEMEN RISIKO</a:t>
            </a:r>
            <a:endParaRPr lang="en-US" altLang="en-US" sz="2400" dirty="0">
              <a:latin typeface="Abadi" panose="020B0604020104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2C2624-2830-C06D-95E2-C86BAB705601}"/>
              </a:ext>
            </a:extLst>
          </p:cNvPr>
          <p:cNvGraphicFramePr>
            <a:graphicFrameLocks noGrp="1"/>
          </p:cNvGraphicFramePr>
          <p:nvPr/>
        </p:nvGraphicFramePr>
        <p:xfrm>
          <a:off x="679133" y="1175543"/>
          <a:ext cx="10536237" cy="3552827"/>
        </p:xfrm>
        <a:graphic>
          <a:graphicData uri="http://schemas.openxmlformats.org/drawingml/2006/table">
            <a:tbl>
              <a:tblPr/>
              <a:tblGrid>
                <a:gridCol w="49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52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8715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No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235"/>
                    </a:solidFill>
                  </a:tcPr>
                </a:tc>
                <a:tc rowSpan="2">
                  <a:txBody>
                    <a:bodyPr/>
                    <a:lstStyle>
                      <a:lvl1pPr marL="254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Tahap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an</a:t>
                      </a:r>
                      <a:r>
                        <a:rPr kumimoji="0" lang="id-ID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 Proses M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anajemen</a:t>
                      </a:r>
                    </a:p>
                    <a:p>
                      <a:pPr marL="254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R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isiko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235"/>
                    </a:solidFill>
                  </a:tcPr>
                </a:tc>
                <a:tc rowSpan="2">
                  <a:txBody>
                    <a:bodyPr/>
                    <a:lstStyle>
                      <a:lvl1pPr marL="349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MWA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235"/>
                    </a:solidFill>
                  </a:tcPr>
                </a:tc>
                <a:tc rowSpan="2">
                  <a:txBody>
                    <a:bodyPr/>
                    <a:lstStyle>
                      <a:lvl1pPr marL="349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KAMR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23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Rektor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23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Wakil Rektor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23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KMR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235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UPR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Risk Owner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Risk Officer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6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1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>
                      <a:lvl1pPr marL="76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62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Menentukan ruang lingkup, konteks, dan kriteria manajemen risiko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111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111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C/I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A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C/I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R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C/I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285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85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71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2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>
                      <a:lvl1pPr marL="76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62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Penilaian risiko :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638"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  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47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4619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9191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13763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18335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3" marR="0" lvl="4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  a. </a:t>
                      </a: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Identifikasi risiko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111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111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C/</a:t>
                      </a: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C/I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A/R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R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4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  b. </a:t>
                      </a: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Analisis risiko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111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111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C/</a:t>
                      </a: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C/I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A/R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R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4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  c. </a:t>
                      </a: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Evaluasi risiko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111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111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C/</a:t>
                      </a: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C/I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A/R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R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71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3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>
                      <a:lvl1pPr marL="76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62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Penanganan</a:t>
                      </a: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 risiko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111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111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C/</a:t>
                      </a: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C/</a:t>
                      </a: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C/</a:t>
                      </a: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C/I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A/R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2508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R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96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4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>
                      <a:lvl1pPr marL="76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62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Pemantauan dan</a:t>
                      </a: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 r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e</a:t>
                      </a: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u atas implementasi manajemen risiko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111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111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C/I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C/</a:t>
                      </a: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A/R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C/I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285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85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C/I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96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5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>
                      <a:lvl1pPr marL="76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62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Dokumentasi dan p</a:t>
                      </a: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elaporan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 manajemen risiko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22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2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A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22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2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C/A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A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C/A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R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C/I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C/I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71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6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>
                      <a:lvl1pPr marL="76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62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Komunikasi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dan</a:t>
                      </a: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 Konsultasi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22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2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22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2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A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R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R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B3A7C4F-4904-8C9E-8D37-CF33D9C31D46}"/>
              </a:ext>
            </a:extLst>
          </p:cNvPr>
          <p:cNvGraphicFramePr>
            <a:graphicFrameLocks noGrp="1"/>
          </p:cNvGraphicFramePr>
          <p:nvPr/>
        </p:nvGraphicFramePr>
        <p:xfrm>
          <a:off x="2671763" y="4997450"/>
          <a:ext cx="7304087" cy="1303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5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8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7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kern="1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Istilah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kern="1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Keterangan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7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R : Responsible   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: </a:t>
                      </a:r>
                      <a:r>
                        <a:rPr lang="en-US" sz="1600" b="0" kern="1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Siapa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yang </a:t>
                      </a:r>
                      <a:r>
                        <a:rPr lang="en-US" sz="1600" b="0" kern="1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mengerjakan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7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A : Accountable   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: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Siapa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yang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membuat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keputusan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terakhir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“Ya/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Tidak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”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7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C : Consulted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: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Siapa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yang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diajak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konsultasi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sebelum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kegiatan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dilakukan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2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I  : Informed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: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Siapa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yang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harus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diberi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informasi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2" descr="Logo Unpad – Universitas Padjadjaran">
            <a:extLst>
              <a:ext uri="{FF2B5EF4-FFF2-40B4-BE49-F238E27FC236}">
                <a16:creationId xmlns:a16="http://schemas.microsoft.com/office/drawing/2014/main" id="{F787DA4F-D287-F743-CAE9-BAA13A813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" y="42286"/>
            <a:ext cx="758435" cy="6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3178B3-B5D9-F3AD-69BE-6EF91348886A}"/>
              </a:ext>
            </a:extLst>
          </p:cNvPr>
          <p:cNvCxnSpPr>
            <a:cxnSpLocks/>
          </p:cNvCxnSpPr>
          <p:nvPr/>
        </p:nvCxnSpPr>
        <p:spPr>
          <a:xfrm>
            <a:off x="148590" y="857250"/>
            <a:ext cx="118414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4">
            <a:extLst>
              <a:ext uri="{FF2B5EF4-FFF2-40B4-BE49-F238E27FC236}">
                <a16:creationId xmlns:a16="http://schemas.microsoft.com/office/drawing/2014/main" id="{E564F702-E291-A25F-BE05-A025629563BE}"/>
              </a:ext>
            </a:extLst>
          </p:cNvPr>
          <p:cNvSpPr txBox="1"/>
          <p:nvPr/>
        </p:nvSpPr>
        <p:spPr>
          <a:xfrm>
            <a:off x="1126342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420CB-40D9-5634-D8BB-1BFD08C21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518540-0BDD-B62C-B183-018A32B8D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18" y="970869"/>
            <a:ext cx="8534400" cy="5144181"/>
          </a:xfrm>
          <a:prstGeom prst="rect">
            <a:avLst/>
          </a:prstGeom>
        </p:spPr>
      </p:pic>
      <p:pic>
        <p:nvPicPr>
          <p:cNvPr id="7" name="Picture 2" descr="Logo Unpad – Universitas Padjadjaran">
            <a:extLst>
              <a:ext uri="{FF2B5EF4-FFF2-40B4-BE49-F238E27FC236}">
                <a16:creationId xmlns:a16="http://schemas.microsoft.com/office/drawing/2014/main" id="{2E76A9E0-D0DE-AC8C-DECC-A60FC1AC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82" y="49266"/>
            <a:ext cx="758435" cy="6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B2DC1A-3E1D-3832-FAF0-F4F84C5C466B}"/>
              </a:ext>
            </a:extLst>
          </p:cNvPr>
          <p:cNvSpPr/>
          <p:nvPr/>
        </p:nvSpPr>
        <p:spPr>
          <a:xfrm>
            <a:off x="9514114" y="3211284"/>
            <a:ext cx="2274372" cy="1219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kern="0" dirty="0">
                <a:solidFill>
                  <a:srgbClr val="00000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DIREKTUR, DEKAN, KEPALA SATUAN, KEPALA SATUAN USAHA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C9F5E926-1F80-FAA8-E68A-67FE0865E46D}"/>
              </a:ext>
            </a:extLst>
          </p:cNvPr>
          <p:cNvSpPr/>
          <p:nvPr/>
        </p:nvSpPr>
        <p:spPr>
          <a:xfrm>
            <a:off x="8790130" y="3657600"/>
            <a:ext cx="560699" cy="653143"/>
          </a:xfrm>
          <a:prstGeom prst="stripedRightArrow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B35B8753-C955-7087-7BAE-5CDF751CF4A7}"/>
              </a:ext>
            </a:extLst>
          </p:cNvPr>
          <p:cNvSpPr/>
          <p:nvPr/>
        </p:nvSpPr>
        <p:spPr>
          <a:xfrm>
            <a:off x="8790129" y="5018314"/>
            <a:ext cx="560699" cy="653143"/>
          </a:xfrm>
          <a:prstGeom prst="stripedRightArrow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BA9D69-6744-FFFC-D038-E7E17CD4689B}"/>
              </a:ext>
            </a:extLst>
          </p:cNvPr>
          <p:cNvSpPr/>
          <p:nvPr/>
        </p:nvSpPr>
        <p:spPr>
          <a:xfrm>
            <a:off x="9514114" y="4637311"/>
            <a:ext cx="2274372" cy="140915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kern="0" dirty="0">
                <a:solidFill>
                  <a:srgbClr val="00000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NAMA-NAMA YANG DITUNJUK OLEH RISK OWNER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F89D7D80-C382-F863-9019-E92662F6F9C5}"/>
              </a:ext>
            </a:extLst>
          </p:cNvPr>
          <p:cNvSpPr/>
          <p:nvPr/>
        </p:nvSpPr>
        <p:spPr>
          <a:xfrm>
            <a:off x="8790129" y="2258264"/>
            <a:ext cx="560699" cy="653143"/>
          </a:xfrm>
          <a:prstGeom prst="stripedRightArrow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A92BB1-BDB6-883E-4225-5861C1CCBBBF}"/>
              </a:ext>
            </a:extLst>
          </p:cNvPr>
          <p:cNvSpPr/>
          <p:nvPr/>
        </p:nvSpPr>
        <p:spPr>
          <a:xfrm>
            <a:off x="9514114" y="2068285"/>
            <a:ext cx="2274372" cy="103958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kern="0" dirty="0">
                <a:solidFill>
                  <a:srgbClr val="00000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KANTOR MANAJEMEN RISIKO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6D1F0B-D1A7-CF2C-958A-92A5C7A48534}"/>
              </a:ext>
            </a:extLst>
          </p:cNvPr>
          <p:cNvCxnSpPr>
            <a:cxnSpLocks/>
          </p:cNvCxnSpPr>
          <p:nvPr/>
        </p:nvCxnSpPr>
        <p:spPr>
          <a:xfrm>
            <a:off x="175259" y="811530"/>
            <a:ext cx="118414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4">
            <a:extLst>
              <a:ext uri="{FF2B5EF4-FFF2-40B4-BE49-F238E27FC236}">
                <a16:creationId xmlns:a16="http://schemas.microsoft.com/office/drawing/2014/main" id="{A8287CBC-B35E-CA57-DCFE-172944CE78FD}"/>
              </a:ext>
            </a:extLst>
          </p:cNvPr>
          <p:cNvSpPr txBox="1"/>
          <p:nvPr/>
        </p:nvSpPr>
        <p:spPr>
          <a:xfrm>
            <a:off x="1125199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149596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BA1AF-57E1-1856-3FF1-9A7568B9D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02;p31">
            <a:extLst>
              <a:ext uri="{FF2B5EF4-FFF2-40B4-BE49-F238E27FC236}">
                <a16:creationId xmlns:a16="http://schemas.microsoft.com/office/drawing/2014/main" id="{B3387173-9EDC-CA69-6525-FEC1943765A3}"/>
              </a:ext>
            </a:extLst>
          </p:cNvPr>
          <p:cNvSpPr/>
          <p:nvPr/>
        </p:nvSpPr>
        <p:spPr>
          <a:xfrm>
            <a:off x="2568860" y="945750"/>
            <a:ext cx="9230933" cy="131168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5000"/>
              <a:lumOff val="75000"/>
              <a:alpha val="3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Google Shape;402;p31">
            <a:extLst>
              <a:ext uri="{FF2B5EF4-FFF2-40B4-BE49-F238E27FC236}">
                <a16:creationId xmlns:a16="http://schemas.microsoft.com/office/drawing/2014/main" id="{615FA7D9-C256-D131-DA2D-6C427C6A0B9D}"/>
              </a:ext>
            </a:extLst>
          </p:cNvPr>
          <p:cNvSpPr/>
          <p:nvPr/>
        </p:nvSpPr>
        <p:spPr>
          <a:xfrm>
            <a:off x="2568860" y="2412445"/>
            <a:ext cx="9097963" cy="61196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5000"/>
              <a:lumOff val="75000"/>
              <a:alpha val="3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Google Shape;402;p31">
            <a:extLst>
              <a:ext uri="{FF2B5EF4-FFF2-40B4-BE49-F238E27FC236}">
                <a16:creationId xmlns:a16="http://schemas.microsoft.com/office/drawing/2014/main" id="{4AEAF563-E045-F837-F84D-FED5F12A8AE6}"/>
              </a:ext>
            </a:extLst>
          </p:cNvPr>
          <p:cNvSpPr/>
          <p:nvPr/>
        </p:nvSpPr>
        <p:spPr>
          <a:xfrm>
            <a:off x="2534115" y="3265990"/>
            <a:ext cx="9177797" cy="239112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5000"/>
              <a:lumOff val="75000"/>
              <a:alpha val="3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5CA65-4B44-D651-0902-B8493BFDD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911" y="994725"/>
            <a:ext cx="9301734" cy="1345809"/>
          </a:xfrm>
        </p:spPr>
        <p:txBody>
          <a:bodyPr>
            <a:normAutofit fontScale="55000" lnSpcReduction="20000"/>
          </a:bodyPr>
          <a:lstStyle/>
          <a:p>
            <a:pPr marL="346075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33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US" sz="33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33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konsultasi</a:t>
            </a:r>
            <a:r>
              <a:rPr lang="en-US" sz="33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bertujuan</a:t>
            </a:r>
            <a:r>
              <a:rPr lang="en-US" sz="33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33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US" sz="33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33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US" sz="33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33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3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</a:t>
            </a:r>
            <a:r>
              <a:rPr lang="en-US" sz="33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US" sz="33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3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implementasi</a:t>
            </a:r>
            <a:r>
              <a:rPr lang="en-US" sz="33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33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33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sz="33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pihak-pihak</a:t>
            </a:r>
            <a:r>
              <a:rPr lang="en-US" sz="33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3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US" sz="33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33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menjalankan</a:t>
            </a:r>
            <a:r>
              <a:rPr lang="en-US" sz="33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US" sz="33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33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tanggung</a:t>
            </a:r>
            <a:r>
              <a:rPr lang="en-US" sz="33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jawabnya</a:t>
            </a:r>
            <a:r>
              <a:rPr lang="en-US" sz="33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masing-masing </a:t>
            </a:r>
            <a:r>
              <a:rPr lang="en-US" sz="33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3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33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6075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EDA4C4-C14F-5E1B-92A5-01201CA12C6E}"/>
              </a:ext>
            </a:extLst>
          </p:cNvPr>
          <p:cNvSpPr txBox="1">
            <a:spLocks/>
          </p:cNvSpPr>
          <p:nvPr/>
        </p:nvSpPr>
        <p:spPr bwMode="auto">
          <a:xfrm>
            <a:off x="2766707" y="2464091"/>
            <a:ext cx="8867938" cy="6119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konsultasi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pemangku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kepentingan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eksternal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internal yang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difasilitasi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KMR.</a:t>
            </a:r>
            <a:endParaRPr lang="en-US" sz="1800" b="1" dirty="0">
              <a:latin typeface="Abadi" panose="020B0604020104020204" pitchFamily="34" charset="0"/>
              <a:cs typeface="Poppins" panose="00000500000000000000" pitchFamily="2" charset="0"/>
            </a:endParaRPr>
          </a:p>
          <a:p>
            <a:pPr marL="0" indent="0" algn="just" defTabSz="9144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B86A41-B946-0ADF-3263-3F9DF2480B08}"/>
              </a:ext>
            </a:extLst>
          </p:cNvPr>
          <p:cNvSpPr txBox="1">
            <a:spLocks/>
          </p:cNvSpPr>
          <p:nvPr/>
        </p:nvSpPr>
        <p:spPr bwMode="auto">
          <a:xfrm>
            <a:off x="2639433" y="3317636"/>
            <a:ext cx="8947596" cy="21321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Rektor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Wakil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Rektor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UPR, dan KMR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konsultasi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sepanjang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periode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implementasi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rangka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implementasi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Mekanisme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konsultasi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melaksanakan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assessment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UPR;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rapat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berkala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insidentil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Rektor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Wakil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Rektor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UPR, dan KMR; dan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pelatihan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workshop.</a:t>
            </a:r>
            <a:endParaRPr lang="en-US" sz="18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75" indent="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  <a:defRPr/>
            </a:pPr>
            <a:endParaRPr lang="en-US" sz="1800" b="1" kern="1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798" name="Title 1">
            <a:extLst>
              <a:ext uri="{FF2B5EF4-FFF2-40B4-BE49-F238E27FC236}">
                <a16:creationId xmlns:a16="http://schemas.microsoft.com/office/drawing/2014/main" id="{46D127F5-D7AD-578E-AC30-5D6E0184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38" y="246218"/>
            <a:ext cx="10194925" cy="471488"/>
          </a:xfrm>
        </p:spPr>
        <p:txBody>
          <a:bodyPr>
            <a:noAutofit/>
          </a:bodyPr>
          <a:lstStyle/>
          <a:p>
            <a:pPr algn="ctr"/>
            <a:r>
              <a:rPr lang="en-US" altLang="en-US" sz="2000" b="1" dirty="0">
                <a:latin typeface="Abadi" panose="020B0604020104020204" pitchFamily="34" charset="0"/>
              </a:rPr>
              <a:t>PROSES MANAJEMEN RISIKO</a:t>
            </a:r>
            <a:br>
              <a:rPr lang="en-US" altLang="en-US" sz="2000" b="1" dirty="0">
                <a:latin typeface="Abadi" panose="020B0604020104020204" pitchFamily="34" charset="0"/>
              </a:rPr>
            </a:br>
            <a:r>
              <a:rPr lang="en-US" altLang="en-US" sz="2000" b="1" dirty="0">
                <a:latin typeface="Abadi" panose="020B0604020104020204" pitchFamily="34" charset="0"/>
              </a:rPr>
              <a:t>1. KOMUNIKASI DAN KONSULTASI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B5C548-5F52-C080-3663-D24A20F7B131}"/>
              </a:ext>
            </a:extLst>
          </p:cNvPr>
          <p:cNvSpPr/>
          <p:nvPr/>
        </p:nvSpPr>
        <p:spPr>
          <a:xfrm>
            <a:off x="534734" y="1276303"/>
            <a:ext cx="1735391" cy="75088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Tujuan</a:t>
            </a:r>
            <a:endParaRPr lang="en-US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3DDFFE-F28A-2442-ABB2-D5BD3BDA4C71}"/>
              </a:ext>
            </a:extLst>
          </p:cNvPr>
          <p:cNvSpPr/>
          <p:nvPr/>
        </p:nvSpPr>
        <p:spPr>
          <a:xfrm>
            <a:off x="516858" y="2270128"/>
            <a:ext cx="1735391" cy="971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Penanggung</a:t>
            </a:r>
            <a:r>
              <a:rPr lang="en-US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Jawab </a:t>
            </a:r>
            <a:r>
              <a:rPr lang="en-US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endParaRPr lang="en-US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6DD2A1-BEF7-5359-AA10-6CA10C2BB39E}"/>
              </a:ext>
            </a:extLst>
          </p:cNvPr>
          <p:cNvSpPr/>
          <p:nvPr/>
        </p:nvSpPr>
        <p:spPr>
          <a:xfrm>
            <a:off x="567218" y="4104085"/>
            <a:ext cx="1735391" cy="75247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Langkah Proses</a:t>
            </a:r>
          </a:p>
        </p:txBody>
      </p:sp>
      <p:grpSp>
        <p:nvGrpSpPr>
          <p:cNvPr id="33802" name="Group 32">
            <a:extLst>
              <a:ext uri="{FF2B5EF4-FFF2-40B4-BE49-F238E27FC236}">
                <a16:creationId xmlns:a16="http://schemas.microsoft.com/office/drawing/2014/main" id="{ACD4B66D-9C77-EBC5-12F8-CB637AF0E2F3}"/>
              </a:ext>
            </a:extLst>
          </p:cNvPr>
          <p:cNvGrpSpPr>
            <a:grpSpLocks/>
          </p:cNvGrpSpPr>
          <p:nvPr/>
        </p:nvGrpSpPr>
        <p:grpSpPr bwMode="auto">
          <a:xfrm>
            <a:off x="35289" y="2464091"/>
            <a:ext cx="604837" cy="554038"/>
            <a:chOff x="3825994" y="291760"/>
            <a:chExt cx="604728" cy="55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15A04A3-84C8-A451-E841-09AD0916D489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813" name="TextBox 34">
              <a:extLst>
                <a:ext uri="{FF2B5EF4-FFF2-40B4-BE49-F238E27FC236}">
                  <a16:creationId xmlns:a16="http://schemas.microsoft.com/office/drawing/2014/main" id="{68DBE283-97FC-DFA4-3A4D-CE0336826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  <a:latin typeface="Montserrat Black" panose="00000A00000000000000" pitchFamily="2" charset="0"/>
                </a:rPr>
                <a:t>02</a:t>
              </a:r>
            </a:p>
          </p:txBody>
        </p:sp>
      </p:grpSp>
      <p:grpSp>
        <p:nvGrpSpPr>
          <p:cNvPr id="33803" name="Group 32">
            <a:extLst>
              <a:ext uri="{FF2B5EF4-FFF2-40B4-BE49-F238E27FC236}">
                <a16:creationId xmlns:a16="http://schemas.microsoft.com/office/drawing/2014/main" id="{9C27C252-ED80-E000-ECC5-A96D140E7064}"/>
              </a:ext>
            </a:extLst>
          </p:cNvPr>
          <p:cNvGrpSpPr>
            <a:grpSpLocks/>
          </p:cNvGrpSpPr>
          <p:nvPr/>
        </p:nvGrpSpPr>
        <p:grpSpPr bwMode="auto">
          <a:xfrm>
            <a:off x="80509" y="1355130"/>
            <a:ext cx="604838" cy="554037"/>
            <a:chOff x="3825994" y="291760"/>
            <a:chExt cx="604728" cy="5544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74D8A1A-A550-5A66-1DE1-0A5561E3068C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811" name="TextBox 34">
              <a:extLst>
                <a:ext uri="{FF2B5EF4-FFF2-40B4-BE49-F238E27FC236}">
                  <a16:creationId xmlns:a16="http://schemas.microsoft.com/office/drawing/2014/main" id="{EC816943-462A-9661-A4D7-A37BD881D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  <a:latin typeface="Montserrat Black" panose="00000A00000000000000" pitchFamily="2" charset="0"/>
                </a:rPr>
                <a:t>01</a:t>
              </a:r>
            </a:p>
          </p:txBody>
        </p:sp>
      </p:grpSp>
      <p:grpSp>
        <p:nvGrpSpPr>
          <p:cNvPr id="33804" name="Group 32">
            <a:extLst>
              <a:ext uri="{FF2B5EF4-FFF2-40B4-BE49-F238E27FC236}">
                <a16:creationId xmlns:a16="http://schemas.microsoft.com/office/drawing/2014/main" id="{E877CB61-223A-8964-CA16-2439267C4939}"/>
              </a:ext>
            </a:extLst>
          </p:cNvPr>
          <p:cNvGrpSpPr>
            <a:grpSpLocks/>
          </p:cNvGrpSpPr>
          <p:nvPr/>
        </p:nvGrpSpPr>
        <p:grpSpPr bwMode="auto">
          <a:xfrm>
            <a:off x="69410" y="4211957"/>
            <a:ext cx="604838" cy="555625"/>
            <a:chOff x="3825994" y="291760"/>
            <a:chExt cx="604728" cy="5544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026EE3-A4C2-B098-8BC1-78E5BAF99A20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809" name="TextBox 34">
              <a:extLst>
                <a:ext uri="{FF2B5EF4-FFF2-40B4-BE49-F238E27FC236}">
                  <a16:creationId xmlns:a16="http://schemas.microsoft.com/office/drawing/2014/main" id="{0BF444C3-D9BA-B603-80E0-C09094796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  <a:latin typeface="Montserrat Black" panose="00000A00000000000000" pitchFamily="2" charset="0"/>
                </a:rPr>
                <a:t>03</a:t>
              </a:r>
            </a:p>
          </p:txBody>
        </p:sp>
      </p:grpSp>
      <p:sp>
        <p:nvSpPr>
          <p:cNvPr id="19" name="Left Brace 18">
            <a:extLst>
              <a:ext uri="{FF2B5EF4-FFF2-40B4-BE49-F238E27FC236}">
                <a16:creationId xmlns:a16="http://schemas.microsoft.com/office/drawing/2014/main" id="{A6D08B19-685F-B2FD-2875-55626E84A476}"/>
              </a:ext>
            </a:extLst>
          </p:cNvPr>
          <p:cNvSpPr/>
          <p:nvPr/>
        </p:nvSpPr>
        <p:spPr>
          <a:xfrm>
            <a:off x="2295525" y="991552"/>
            <a:ext cx="238591" cy="121538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9A37A9C-5928-B243-D92E-1BBB9993430F}"/>
              </a:ext>
            </a:extLst>
          </p:cNvPr>
          <p:cNvSpPr/>
          <p:nvPr/>
        </p:nvSpPr>
        <p:spPr>
          <a:xfrm>
            <a:off x="2302609" y="2305212"/>
            <a:ext cx="209550" cy="89090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790EB2E2-FF8B-3B37-C6E8-4C1AADF6CD52}"/>
              </a:ext>
            </a:extLst>
          </p:cNvPr>
          <p:cNvSpPr/>
          <p:nvPr/>
        </p:nvSpPr>
        <p:spPr>
          <a:xfrm>
            <a:off x="2297166" y="3241679"/>
            <a:ext cx="192034" cy="249618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2" descr="Logo Unpad – Universitas Padjadjaran">
            <a:extLst>
              <a:ext uri="{FF2B5EF4-FFF2-40B4-BE49-F238E27FC236}">
                <a16:creationId xmlns:a16="http://schemas.microsoft.com/office/drawing/2014/main" id="{289EAB96-9147-732B-C579-ADC821EC0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" y="42286"/>
            <a:ext cx="758435" cy="6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12DC4F-192D-C39D-57CE-591237E4B729}"/>
              </a:ext>
            </a:extLst>
          </p:cNvPr>
          <p:cNvCxnSpPr>
            <a:cxnSpLocks/>
          </p:cNvCxnSpPr>
          <p:nvPr/>
        </p:nvCxnSpPr>
        <p:spPr>
          <a:xfrm>
            <a:off x="148590" y="765810"/>
            <a:ext cx="118414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">
            <a:extLst>
              <a:ext uri="{FF2B5EF4-FFF2-40B4-BE49-F238E27FC236}">
                <a16:creationId xmlns:a16="http://schemas.microsoft.com/office/drawing/2014/main" id="{AC083696-618E-43E6-8A9C-2C4C8045FB51}"/>
              </a:ext>
            </a:extLst>
          </p:cNvPr>
          <p:cNvSpPr txBox="1"/>
          <p:nvPr/>
        </p:nvSpPr>
        <p:spPr>
          <a:xfrm>
            <a:off x="11251995" y="6424086"/>
            <a:ext cx="88998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A611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3F2E15E-824C-E530-FF89-D26EFC21EBDE}"/>
              </a:ext>
            </a:extLst>
          </p:cNvPr>
          <p:cNvSpPr/>
          <p:nvPr/>
        </p:nvSpPr>
        <p:spPr>
          <a:xfrm>
            <a:off x="453357" y="5737861"/>
            <a:ext cx="1917700" cy="75247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Keluaran</a:t>
            </a:r>
            <a:endParaRPr lang="en-US" b="1" dirty="0"/>
          </a:p>
        </p:txBody>
      </p:sp>
      <p:grpSp>
        <p:nvGrpSpPr>
          <p:cNvPr id="18" name="Group 32">
            <a:extLst>
              <a:ext uri="{FF2B5EF4-FFF2-40B4-BE49-F238E27FC236}">
                <a16:creationId xmlns:a16="http://schemas.microsoft.com/office/drawing/2014/main" id="{ACA92EF3-EE54-2906-71B0-DCD2C2A72AA8}"/>
              </a:ext>
            </a:extLst>
          </p:cNvPr>
          <p:cNvGrpSpPr>
            <a:grpSpLocks/>
          </p:cNvGrpSpPr>
          <p:nvPr/>
        </p:nvGrpSpPr>
        <p:grpSpPr bwMode="auto">
          <a:xfrm>
            <a:off x="-20142" y="5862339"/>
            <a:ext cx="604838" cy="555625"/>
            <a:chOff x="3825994" y="291760"/>
            <a:chExt cx="604728" cy="5544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9C6001-F3A7-F5D9-05D7-91F9EBD070DD}"/>
                </a:ext>
              </a:extLst>
            </p:cNvPr>
            <p:cNvSpPr/>
            <p:nvPr/>
          </p:nvSpPr>
          <p:spPr>
            <a:xfrm>
              <a:off x="3851389" y="291760"/>
              <a:ext cx="553937" cy="55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34">
              <a:extLst>
                <a:ext uri="{FF2B5EF4-FFF2-40B4-BE49-F238E27FC236}">
                  <a16:creationId xmlns:a16="http://schemas.microsoft.com/office/drawing/2014/main" id="{FAC8214C-6851-AA67-E5E8-A74FE3239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994" y="384294"/>
              <a:ext cx="60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70C0"/>
                  </a:solidFill>
                  <a:latin typeface="Montserrat Black" panose="00000A00000000000000" pitchFamily="2" charset="0"/>
                </a:rPr>
                <a:t>04</a:t>
              </a:r>
            </a:p>
          </p:txBody>
        </p:sp>
      </p:grpSp>
      <p:sp>
        <p:nvSpPr>
          <p:cNvPr id="24" name="Google Shape;402;p31">
            <a:extLst>
              <a:ext uri="{FF2B5EF4-FFF2-40B4-BE49-F238E27FC236}">
                <a16:creationId xmlns:a16="http://schemas.microsoft.com/office/drawing/2014/main" id="{A6AE3947-E8BE-293E-F05F-B3694228E393}"/>
              </a:ext>
            </a:extLst>
          </p:cNvPr>
          <p:cNvSpPr/>
          <p:nvPr/>
        </p:nvSpPr>
        <p:spPr>
          <a:xfrm>
            <a:off x="2559639" y="5784679"/>
            <a:ext cx="9107184" cy="61196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5000"/>
              <a:lumOff val="75000"/>
              <a:alpha val="3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 panose="00000500000000000000" pitchFamily="2" charset="0"/>
              <a:ea typeface="Roboto Condensed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3634DDA-D257-0017-B057-8A6D2506BF3D}"/>
              </a:ext>
            </a:extLst>
          </p:cNvPr>
          <p:cNvSpPr txBox="1">
            <a:spLocks/>
          </p:cNvSpPr>
          <p:nvPr/>
        </p:nvSpPr>
        <p:spPr bwMode="auto">
          <a:xfrm>
            <a:off x="2918952" y="5847051"/>
            <a:ext cx="8129652" cy="54959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Notulensi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rapat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Rektor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Wakil </a:t>
            </a:r>
            <a:r>
              <a:rPr lang="en-US" sz="1800" b="1" kern="100" dirty="0" err="1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Rektor</a:t>
            </a:r>
            <a:r>
              <a:rPr lang="en-US" sz="1800" b="1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UPR, dan KMR</a:t>
            </a:r>
            <a:r>
              <a:rPr lang="en-US" sz="18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FBB09A8D-017D-EFA7-D3D2-13F6D130E50D}"/>
              </a:ext>
            </a:extLst>
          </p:cNvPr>
          <p:cNvSpPr/>
          <p:nvPr/>
        </p:nvSpPr>
        <p:spPr>
          <a:xfrm>
            <a:off x="2338671" y="5796518"/>
            <a:ext cx="192035" cy="75247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2" grpId="0" animBg="1"/>
          <p:bldP spid="6" grpId="0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2" grpId="0" animBg="1"/>
          <p:bldP spid="6" grpId="0"/>
          <p:bldP spid="24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2804</Words>
  <Application>Microsoft Office PowerPoint</Application>
  <PresentationFormat>Widescreen</PresentationFormat>
  <Paragraphs>513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Abadi</vt:lpstr>
      <vt:lpstr>Aptos</vt:lpstr>
      <vt:lpstr>Aptos Display</vt:lpstr>
      <vt:lpstr>Arial</vt:lpstr>
      <vt:lpstr>Bookman Old Style</vt:lpstr>
      <vt:lpstr>Calibri</vt:lpstr>
      <vt:lpstr>DIN Medium</vt:lpstr>
      <vt:lpstr>Montserrat Black</vt:lpstr>
      <vt:lpstr>Montserrat ExtraBold</vt:lpstr>
      <vt:lpstr>Montserrat SemiBold</vt:lpstr>
      <vt:lpstr>Poppins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LATAR BELAKANG IMPLEMENTASI MANAJEMEN RISIKO</vt:lpstr>
      <vt:lpstr>PowerPoint Presentation</vt:lpstr>
      <vt:lpstr>PowerPoint Presentation</vt:lpstr>
      <vt:lpstr>DESAIN PROSES MANAJEMEN RISIKO</vt:lpstr>
      <vt:lpstr>PowerPoint Presentation</vt:lpstr>
      <vt:lpstr>PROSES MANAJEMEN RISIKO 1. KOMUNIKASI DAN KONSULTASI</vt:lpstr>
      <vt:lpstr>PROSES MANAJEMEN RISIKO 2. PENETAPAN KONTEKS</vt:lpstr>
      <vt:lpstr>PROSES MANAJEMEN RISIKO 3. IDENTIFIKASI RISIKO</vt:lpstr>
      <vt:lpstr>PROSES MANAJEMEN RISIKO 4. ANALISIS RISIKO</vt:lpstr>
      <vt:lpstr>PROSES MANAJEMEN RISIKO 5. EVALUASI RISIKO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METODE PENILAIAN RISIKO </vt:lpstr>
      <vt:lpstr>KRITERIA KEMUNGKINAN</vt:lpstr>
      <vt:lpstr>KRITERIA DAMPAK</vt:lpstr>
      <vt:lpstr>PowerPoint Presentation</vt:lpstr>
      <vt:lpstr>PowerPoint Presentation</vt:lpstr>
      <vt:lpstr>PowerPoint Presentation</vt:lpstr>
      <vt:lpstr>PowerPoint Presentation</vt:lpstr>
      <vt:lpstr>Evaluasi Risiko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Ivan Yudianto</dc:creator>
  <cp:lastModifiedBy>Ivan Yudianto</cp:lastModifiedBy>
  <cp:revision>34</cp:revision>
  <dcterms:created xsi:type="dcterms:W3CDTF">2026-05-03T09:15:24Z</dcterms:created>
  <dcterms:modified xsi:type="dcterms:W3CDTF">2026-06-25T01:56:12Z</dcterms:modified>
</cp:coreProperties>
</file>